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2"/>
  </p:notesMasterIdLst>
  <p:sldIdLst>
    <p:sldId id="256" r:id="rId2"/>
    <p:sldId id="257" r:id="rId3"/>
    <p:sldId id="324" r:id="rId4"/>
    <p:sldId id="327" r:id="rId5"/>
    <p:sldId id="328" r:id="rId6"/>
    <p:sldId id="258" r:id="rId7"/>
    <p:sldId id="316" r:id="rId8"/>
    <p:sldId id="259" r:id="rId9"/>
    <p:sldId id="326" r:id="rId10"/>
    <p:sldId id="32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5492240-2DF5-481C-95B6-42CE3A5F33C9}">
          <p14:sldIdLst>
            <p14:sldId id="256"/>
            <p14:sldId id="257"/>
            <p14:sldId id="324"/>
            <p14:sldId id="327"/>
            <p14:sldId id="328"/>
            <p14:sldId id="258"/>
            <p14:sldId id="316"/>
            <p14:sldId id="259"/>
            <p14:sldId id="326"/>
            <p14:sldId id="3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CEEA"/>
    <a:srgbClr val="CCC5E1"/>
    <a:srgbClr val="D3CFE9"/>
    <a:srgbClr val="D3C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ED8BE1-EFB3-41CE-B4B8-1696398C2EDE}" v="7" dt="2024-08-07T14:28:18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40" autoAdjust="0"/>
    <p:restoredTop sz="97399" autoAdjust="0"/>
  </p:normalViewPr>
  <p:slideViewPr>
    <p:cSldViewPr snapToGrid="0">
      <p:cViewPr varScale="1">
        <p:scale>
          <a:sx n="112" d="100"/>
          <a:sy n="112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05122-0400-4DF9-BF96-C61B134B57B7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232D6-B46F-4580-8034-074B867965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87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00" lvl="1" indent="0">
              <a:buNone/>
            </a:pPr>
            <a:endParaRPr lang="en-US" sz="1200" dirty="0">
              <a:solidFill>
                <a:srgbClr val="003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 indent="0">
              <a:buNone/>
            </a:pPr>
            <a:endParaRPr lang="en-US" sz="1200" dirty="0">
              <a:solidFill>
                <a:srgbClr val="003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682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00" lvl="1" indent="0">
              <a:buNone/>
            </a:pPr>
            <a:endParaRPr lang="en-US" sz="1200" dirty="0">
              <a:solidFill>
                <a:srgbClr val="003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 indent="0">
              <a:buNone/>
            </a:pPr>
            <a:endParaRPr lang="en-US" sz="1200" dirty="0">
              <a:solidFill>
                <a:srgbClr val="003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00" lvl="1" indent="0">
              <a:buNone/>
            </a:pPr>
            <a:endParaRPr lang="en-US" sz="1200" dirty="0">
              <a:solidFill>
                <a:srgbClr val="003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 indent="0">
              <a:buNone/>
            </a:pPr>
            <a:endParaRPr lang="en-US" sz="1200" dirty="0">
              <a:solidFill>
                <a:srgbClr val="003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20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7800" lvl="1" indent="0">
              <a:buNone/>
            </a:pPr>
            <a:endParaRPr lang="en-US" sz="1200" dirty="0">
              <a:solidFill>
                <a:srgbClr val="003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 indent="0">
              <a:buNone/>
            </a:pPr>
            <a:endParaRPr lang="en-US" sz="1200" dirty="0">
              <a:solidFill>
                <a:srgbClr val="003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663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078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330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431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Facilitator to insert local case study:</a:t>
            </a:r>
          </a:p>
          <a:p>
            <a:r>
              <a:rPr lang="en-GB" dirty="0"/>
              <a:t>What were the presenting problems when this person was referred to DBI Level 2?</a:t>
            </a:r>
          </a:p>
          <a:p>
            <a:r>
              <a:rPr lang="en-GB" dirty="0"/>
              <a:t>What were the desired outcomes identified by the person in distress?</a:t>
            </a:r>
          </a:p>
          <a:p>
            <a:r>
              <a:rPr lang="en-GB" dirty="0"/>
              <a:t>Outline the steps taken by the person in distress, supported by the DBI practitioner, that have helped manage their distress in </a:t>
            </a:r>
            <a:r>
              <a:rPr lang="en-GB"/>
              <a:t>the short and longer term. </a:t>
            </a:r>
            <a:endParaRPr lang="en-GB" dirty="0"/>
          </a:p>
          <a:p>
            <a:endParaRPr lang="en-GB" dirty="0"/>
          </a:p>
          <a:p>
            <a:r>
              <a:rPr lang="en-GB" dirty="0"/>
              <a:t>Alternatively, the time space compassion composite story can be played here.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286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232D6-B46F-4580-8034-074B8679657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17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4F12D-2DC8-805B-37B8-AED6039A0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612E3-B6CA-4365-B284-1C6AF470A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DFB88-0BA4-FE3F-A28F-318719789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6F562-096F-04FB-4326-F2C9C36E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9C548-63D3-089E-7941-449407A1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863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17A24-5B02-513E-6331-C918D10A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D96C8-11BF-B4C3-47BE-B4DBE8239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EDAF3-B935-C38E-199C-6D24EEAEB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A5111-0F08-895F-B69A-F2B01174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C94FD-5F0A-D0B4-1BD1-A00CCF6E2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53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0B99B-5CD1-2435-7108-28FC0D08F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B4750-70D5-C63A-3833-F628FE1AA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DF962-0DBF-5FAE-86A9-B8518F3F5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D1308-110A-7E39-CA84-E1936A36D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C3C73-0EF1-57D3-4A5E-530BC50F8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78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A57D6-29DC-39AE-5EA5-5FF8B7274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78ADB-2CB1-6D38-90BC-110674614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4EF3D-1BFB-301F-4C15-BE5BD795B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C17FF-51A2-ABDF-323E-888E3E4D9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C346A-A734-8FD5-D30C-6EF0E8401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BEEB7-1A67-E676-ACFC-BF12FA1BB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26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A117E-3538-CE3C-08EC-3978C8D3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F9025-9F56-D3B4-2B01-9B3E1638B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E1D84-E2F7-44C5-B9F5-024430841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515382-064A-8A4E-C801-82E4F8E8B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4D59BB-4559-1132-E768-7A1AA4B58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ED593-6966-FDCE-0A9E-B2F29A44B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596E93-0212-6CF8-07A1-656C736B1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61B049-6B02-B78E-2364-F0EDE0F49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45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28E35-7556-FB52-5BE4-EC7C384E6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8515BA-90BB-1F7F-4A22-7ED7B2C51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0B9152-8D9C-64A5-C87F-EAA33B73E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5A49A-1B42-93BB-2216-3B1EAD8A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862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7BCDE5-863F-7031-2A34-5329B4326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5F7A6A-7591-2E58-00EB-9A05F6448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F9FAC-19CF-DFA3-088B-C0911978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6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FE6C-3CA6-BDA6-4915-1B1972548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E3EF9-975A-A45F-2494-EFDBAE4BC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B6653-D36A-274F-C897-71D135F6A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21FE67-3254-A6E5-D556-963FF643B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9BFAB-0AD1-C021-D246-C5FEA8BA2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6160A-A99B-3CCD-959E-3E808850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3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442E4-B455-8FDB-60C6-9D5E276C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578810-BFCF-B6DF-8CC1-5E922D61BD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8E4D6-8E92-57DC-5AAC-E6F5FBF0F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E1997-6D89-2398-36D2-393075C89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926B6-6D77-174F-14D9-E22EA32E0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9C258-4BA9-98E1-2F8E-2065B0933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46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2BF73-BC93-0351-1A8F-46553ADD1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BA9481-9304-95BB-B959-93A5EBE5E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6C059-A100-7E31-8FAD-E71D9325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AA8B6-3DA7-9EB9-CFE8-BE2F36F04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B62C7-9B4B-B540-8997-92F2CCA6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1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487EB8-333A-0FED-A03C-B02617A68E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EDC9C5-8EAD-1642-B972-55D4E407A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6E43E-D1E7-3BDA-62A2-660CD41A4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9D3B0-766D-0A18-C243-6450227B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DED7C-0E26-7F75-A7AA-A155D3B5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81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0A427-60B9-942C-B30C-A25ACD48E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E8FDE-1E98-4C83-C27A-F1A688220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6058A-199C-C195-9DF5-C8DE4E5595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FB6F3-0C85-49F5-A3BA-F728756EF0F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2B599-7AE4-3207-7D70-92747870E3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89C3F-10F0-EE99-5B89-3F66266A1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8F919-24A4-4C52-B245-0426CFB20F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237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nhTNELao6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4EDD98-5EBB-9A9F-3E7E-22F3D216AC3D}"/>
              </a:ext>
            </a:extLst>
          </p:cNvPr>
          <p:cNvSpPr/>
          <p:nvPr/>
        </p:nvSpPr>
        <p:spPr>
          <a:xfrm>
            <a:off x="0" y="6263015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FD286C-3BBA-62EB-6F77-4CDEB3C95DDE}"/>
              </a:ext>
            </a:extLst>
          </p:cNvPr>
          <p:cNvSpPr txBox="1"/>
          <p:nvPr/>
        </p:nvSpPr>
        <p:spPr>
          <a:xfrm>
            <a:off x="0" y="63098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                                              Compassionate                                                      Support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8705AD-2973-B0DC-0833-0231FE1C8A2D}"/>
              </a:ext>
            </a:extLst>
          </p:cNvPr>
          <p:cNvSpPr/>
          <p:nvPr/>
        </p:nvSpPr>
        <p:spPr>
          <a:xfrm>
            <a:off x="978568" y="2085937"/>
            <a:ext cx="10218821" cy="3689222"/>
          </a:xfrm>
          <a:custGeom>
            <a:avLst/>
            <a:gdLst>
              <a:gd name="connsiteX0" fmla="*/ 0 w 10218821"/>
              <a:gd name="connsiteY0" fmla="*/ 0 h 3689222"/>
              <a:gd name="connsiteX1" fmla="*/ 579067 w 10218821"/>
              <a:gd name="connsiteY1" fmla="*/ 0 h 3689222"/>
              <a:gd name="connsiteX2" fmla="*/ 953757 w 10218821"/>
              <a:gd name="connsiteY2" fmla="*/ 0 h 3689222"/>
              <a:gd name="connsiteX3" fmla="*/ 1839388 w 10218821"/>
              <a:gd name="connsiteY3" fmla="*/ 0 h 3689222"/>
              <a:gd name="connsiteX4" fmla="*/ 2418454 w 10218821"/>
              <a:gd name="connsiteY4" fmla="*/ 0 h 3689222"/>
              <a:gd name="connsiteX5" fmla="*/ 2997521 w 10218821"/>
              <a:gd name="connsiteY5" fmla="*/ 0 h 3689222"/>
              <a:gd name="connsiteX6" fmla="*/ 3883152 w 10218821"/>
              <a:gd name="connsiteY6" fmla="*/ 0 h 3689222"/>
              <a:gd name="connsiteX7" fmla="*/ 4360030 w 10218821"/>
              <a:gd name="connsiteY7" fmla="*/ 0 h 3689222"/>
              <a:gd name="connsiteX8" fmla="*/ 5245661 w 10218821"/>
              <a:gd name="connsiteY8" fmla="*/ 0 h 3689222"/>
              <a:gd name="connsiteX9" fmla="*/ 6131293 w 10218821"/>
              <a:gd name="connsiteY9" fmla="*/ 0 h 3689222"/>
              <a:gd name="connsiteX10" fmla="*/ 6812547 w 10218821"/>
              <a:gd name="connsiteY10" fmla="*/ 0 h 3689222"/>
              <a:gd name="connsiteX11" fmla="*/ 7698178 w 10218821"/>
              <a:gd name="connsiteY11" fmla="*/ 0 h 3689222"/>
              <a:gd name="connsiteX12" fmla="*/ 8277245 w 10218821"/>
              <a:gd name="connsiteY12" fmla="*/ 0 h 3689222"/>
              <a:gd name="connsiteX13" fmla="*/ 8856312 w 10218821"/>
              <a:gd name="connsiteY13" fmla="*/ 0 h 3689222"/>
              <a:gd name="connsiteX14" fmla="*/ 9639754 w 10218821"/>
              <a:gd name="connsiteY14" fmla="*/ 0 h 3689222"/>
              <a:gd name="connsiteX15" fmla="*/ 10218821 w 10218821"/>
              <a:gd name="connsiteY15" fmla="*/ 0 h 3689222"/>
              <a:gd name="connsiteX16" fmla="*/ 10218821 w 10218821"/>
              <a:gd name="connsiteY16" fmla="*/ 688655 h 3689222"/>
              <a:gd name="connsiteX17" fmla="*/ 10218821 w 10218821"/>
              <a:gd name="connsiteY17" fmla="*/ 1340417 h 3689222"/>
              <a:gd name="connsiteX18" fmla="*/ 10218821 w 10218821"/>
              <a:gd name="connsiteY18" fmla="*/ 1992180 h 3689222"/>
              <a:gd name="connsiteX19" fmla="*/ 10218821 w 10218821"/>
              <a:gd name="connsiteY19" fmla="*/ 2643942 h 3689222"/>
              <a:gd name="connsiteX20" fmla="*/ 10218821 w 10218821"/>
              <a:gd name="connsiteY20" fmla="*/ 3148136 h 3689222"/>
              <a:gd name="connsiteX21" fmla="*/ 10218821 w 10218821"/>
              <a:gd name="connsiteY21" fmla="*/ 3689222 h 3689222"/>
              <a:gd name="connsiteX22" fmla="*/ 9435378 w 10218821"/>
              <a:gd name="connsiteY22" fmla="*/ 3689222 h 3689222"/>
              <a:gd name="connsiteX23" fmla="*/ 8958500 w 10218821"/>
              <a:gd name="connsiteY23" fmla="*/ 3689222 h 3689222"/>
              <a:gd name="connsiteX24" fmla="*/ 8277245 w 10218821"/>
              <a:gd name="connsiteY24" fmla="*/ 3689222 h 3689222"/>
              <a:gd name="connsiteX25" fmla="*/ 7902555 w 10218821"/>
              <a:gd name="connsiteY25" fmla="*/ 3689222 h 3689222"/>
              <a:gd name="connsiteX26" fmla="*/ 7527865 w 10218821"/>
              <a:gd name="connsiteY26" fmla="*/ 3689222 h 3689222"/>
              <a:gd name="connsiteX27" fmla="*/ 6846610 w 10218821"/>
              <a:gd name="connsiteY27" fmla="*/ 3689222 h 3689222"/>
              <a:gd name="connsiteX28" fmla="*/ 6369732 w 10218821"/>
              <a:gd name="connsiteY28" fmla="*/ 3689222 h 3689222"/>
              <a:gd name="connsiteX29" fmla="*/ 5586289 w 10218821"/>
              <a:gd name="connsiteY29" fmla="*/ 3689222 h 3689222"/>
              <a:gd name="connsiteX30" fmla="*/ 5109411 w 10218821"/>
              <a:gd name="connsiteY30" fmla="*/ 3689222 h 3689222"/>
              <a:gd name="connsiteX31" fmla="*/ 4325968 w 10218821"/>
              <a:gd name="connsiteY31" fmla="*/ 3689222 h 3689222"/>
              <a:gd name="connsiteX32" fmla="*/ 3951277 w 10218821"/>
              <a:gd name="connsiteY32" fmla="*/ 3689222 h 3689222"/>
              <a:gd name="connsiteX33" fmla="*/ 3167835 w 10218821"/>
              <a:gd name="connsiteY33" fmla="*/ 3689222 h 3689222"/>
              <a:gd name="connsiteX34" fmla="*/ 2690956 w 10218821"/>
              <a:gd name="connsiteY34" fmla="*/ 3689222 h 3689222"/>
              <a:gd name="connsiteX35" fmla="*/ 2316266 w 10218821"/>
              <a:gd name="connsiteY35" fmla="*/ 3689222 h 3689222"/>
              <a:gd name="connsiteX36" fmla="*/ 1839388 w 10218821"/>
              <a:gd name="connsiteY36" fmla="*/ 3689222 h 3689222"/>
              <a:gd name="connsiteX37" fmla="*/ 1055945 w 10218821"/>
              <a:gd name="connsiteY37" fmla="*/ 3689222 h 3689222"/>
              <a:gd name="connsiteX38" fmla="*/ 579067 w 10218821"/>
              <a:gd name="connsiteY38" fmla="*/ 3689222 h 3689222"/>
              <a:gd name="connsiteX39" fmla="*/ 0 w 10218821"/>
              <a:gd name="connsiteY39" fmla="*/ 3689222 h 3689222"/>
              <a:gd name="connsiteX40" fmla="*/ 0 w 10218821"/>
              <a:gd name="connsiteY40" fmla="*/ 3148136 h 3689222"/>
              <a:gd name="connsiteX41" fmla="*/ 0 w 10218821"/>
              <a:gd name="connsiteY41" fmla="*/ 2496374 h 3689222"/>
              <a:gd name="connsiteX42" fmla="*/ 0 w 10218821"/>
              <a:gd name="connsiteY42" fmla="*/ 1992180 h 3689222"/>
              <a:gd name="connsiteX43" fmla="*/ 0 w 10218821"/>
              <a:gd name="connsiteY43" fmla="*/ 1377310 h 3689222"/>
              <a:gd name="connsiteX44" fmla="*/ 0 w 10218821"/>
              <a:gd name="connsiteY44" fmla="*/ 836224 h 3689222"/>
              <a:gd name="connsiteX45" fmla="*/ 0 w 10218821"/>
              <a:gd name="connsiteY45" fmla="*/ 0 h 3689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218821" h="3689222" extrusionOk="0">
                <a:moveTo>
                  <a:pt x="0" y="0"/>
                </a:moveTo>
                <a:cubicBezTo>
                  <a:pt x="199518" y="18929"/>
                  <a:pt x="423499" y="9392"/>
                  <a:pt x="579067" y="0"/>
                </a:cubicBezTo>
                <a:cubicBezTo>
                  <a:pt x="734635" y="-9392"/>
                  <a:pt x="812155" y="-11857"/>
                  <a:pt x="953757" y="0"/>
                </a:cubicBezTo>
                <a:cubicBezTo>
                  <a:pt x="1095359" y="11857"/>
                  <a:pt x="1470154" y="26827"/>
                  <a:pt x="1839388" y="0"/>
                </a:cubicBezTo>
                <a:cubicBezTo>
                  <a:pt x="2208622" y="-26827"/>
                  <a:pt x="2183231" y="6045"/>
                  <a:pt x="2418454" y="0"/>
                </a:cubicBezTo>
                <a:cubicBezTo>
                  <a:pt x="2653677" y="-6045"/>
                  <a:pt x="2779161" y="-27899"/>
                  <a:pt x="2997521" y="0"/>
                </a:cubicBezTo>
                <a:cubicBezTo>
                  <a:pt x="3215881" y="27899"/>
                  <a:pt x="3513596" y="-30924"/>
                  <a:pt x="3883152" y="0"/>
                </a:cubicBezTo>
                <a:cubicBezTo>
                  <a:pt x="4252708" y="30924"/>
                  <a:pt x="4204597" y="22188"/>
                  <a:pt x="4360030" y="0"/>
                </a:cubicBezTo>
                <a:cubicBezTo>
                  <a:pt x="4515463" y="-22188"/>
                  <a:pt x="5059984" y="37447"/>
                  <a:pt x="5245661" y="0"/>
                </a:cubicBezTo>
                <a:cubicBezTo>
                  <a:pt x="5431338" y="-37447"/>
                  <a:pt x="5799861" y="-9576"/>
                  <a:pt x="6131293" y="0"/>
                </a:cubicBezTo>
                <a:cubicBezTo>
                  <a:pt x="6462725" y="9576"/>
                  <a:pt x="6658239" y="590"/>
                  <a:pt x="6812547" y="0"/>
                </a:cubicBezTo>
                <a:cubicBezTo>
                  <a:pt x="6966855" y="-590"/>
                  <a:pt x="7460726" y="32614"/>
                  <a:pt x="7698178" y="0"/>
                </a:cubicBezTo>
                <a:cubicBezTo>
                  <a:pt x="7935630" y="-32614"/>
                  <a:pt x="8052761" y="-11817"/>
                  <a:pt x="8277245" y="0"/>
                </a:cubicBezTo>
                <a:cubicBezTo>
                  <a:pt x="8501729" y="11817"/>
                  <a:pt x="8605118" y="-3084"/>
                  <a:pt x="8856312" y="0"/>
                </a:cubicBezTo>
                <a:cubicBezTo>
                  <a:pt x="9107506" y="3084"/>
                  <a:pt x="9481252" y="14794"/>
                  <a:pt x="9639754" y="0"/>
                </a:cubicBezTo>
                <a:cubicBezTo>
                  <a:pt x="9798256" y="-14794"/>
                  <a:pt x="9941486" y="1240"/>
                  <a:pt x="10218821" y="0"/>
                </a:cubicBezTo>
                <a:cubicBezTo>
                  <a:pt x="10223178" y="220911"/>
                  <a:pt x="10242274" y="401736"/>
                  <a:pt x="10218821" y="688655"/>
                </a:cubicBezTo>
                <a:cubicBezTo>
                  <a:pt x="10195368" y="975574"/>
                  <a:pt x="10243472" y="1119707"/>
                  <a:pt x="10218821" y="1340417"/>
                </a:cubicBezTo>
                <a:cubicBezTo>
                  <a:pt x="10194170" y="1561127"/>
                  <a:pt x="10250715" y="1733166"/>
                  <a:pt x="10218821" y="1992180"/>
                </a:cubicBezTo>
                <a:cubicBezTo>
                  <a:pt x="10186927" y="2251194"/>
                  <a:pt x="10248322" y="2391874"/>
                  <a:pt x="10218821" y="2643942"/>
                </a:cubicBezTo>
                <a:cubicBezTo>
                  <a:pt x="10189320" y="2896010"/>
                  <a:pt x="10218995" y="2999660"/>
                  <a:pt x="10218821" y="3148136"/>
                </a:cubicBezTo>
                <a:cubicBezTo>
                  <a:pt x="10218647" y="3296612"/>
                  <a:pt x="10243588" y="3564654"/>
                  <a:pt x="10218821" y="3689222"/>
                </a:cubicBezTo>
                <a:cubicBezTo>
                  <a:pt x="10007068" y="3727980"/>
                  <a:pt x="9752195" y="3669818"/>
                  <a:pt x="9435378" y="3689222"/>
                </a:cubicBezTo>
                <a:cubicBezTo>
                  <a:pt x="9118561" y="3708626"/>
                  <a:pt x="9075170" y="3691361"/>
                  <a:pt x="8958500" y="3689222"/>
                </a:cubicBezTo>
                <a:cubicBezTo>
                  <a:pt x="8841830" y="3687083"/>
                  <a:pt x="8475681" y="3659720"/>
                  <a:pt x="8277245" y="3689222"/>
                </a:cubicBezTo>
                <a:cubicBezTo>
                  <a:pt x="8078809" y="3718724"/>
                  <a:pt x="8079793" y="3700042"/>
                  <a:pt x="7902555" y="3689222"/>
                </a:cubicBezTo>
                <a:cubicBezTo>
                  <a:pt x="7725317" y="3678403"/>
                  <a:pt x="7672817" y="3681912"/>
                  <a:pt x="7527865" y="3689222"/>
                </a:cubicBezTo>
                <a:cubicBezTo>
                  <a:pt x="7382913" y="3696533"/>
                  <a:pt x="7136548" y="3722621"/>
                  <a:pt x="6846610" y="3689222"/>
                </a:cubicBezTo>
                <a:cubicBezTo>
                  <a:pt x="6556672" y="3655823"/>
                  <a:pt x="6564971" y="3709855"/>
                  <a:pt x="6369732" y="3689222"/>
                </a:cubicBezTo>
                <a:cubicBezTo>
                  <a:pt x="6174493" y="3668589"/>
                  <a:pt x="5936547" y="3659409"/>
                  <a:pt x="5586289" y="3689222"/>
                </a:cubicBezTo>
                <a:cubicBezTo>
                  <a:pt x="5236031" y="3719035"/>
                  <a:pt x="5222822" y="3699901"/>
                  <a:pt x="5109411" y="3689222"/>
                </a:cubicBezTo>
                <a:cubicBezTo>
                  <a:pt x="4996000" y="3678543"/>
                  <a:pt x="4594844" y="3704988"/>
                  <a:pt x="4325968" y="3689222"/>
                </a:cubicBezTo>
                <a:cubicBezTo>
                  <a:pt x="4057092" y="3673456"/>
                  <a:pt x="4113813" y="3704992"/>
                  <a:pt x="3951277" y="3689222"/>
                </a:cubicBezTo>
                <a:cubicBezTo>
                  <a:pt x="3788741" y="3673452"/>
                  <a:pt x="3440908" y="3711929"/>
                  <a:pt x="3167835" y="3689222"/>
                </a:cubicBezTo>
                <a:cubicBezTo>
                  <a:pt x="2894762" y="3666515"/>
                  <a:pt x="2822594" y="3690905"/>
                  <a:pt x="2690956" y="3689222"/>
                </a:cubicBezTo>
                <a:cubicBezTo>
                  <a:pt x="2559318" y="3687539"/>
                  <a:pt x="2398438" y="3703301"/>
                  <a:pt x="2316266" y="3689222"/>
                </a:cubicBezTo>
                <a:cubicBezTo>
                  <a:pt x="2234094" y="3675144"/>
                  <a:pt x="1996756" y="3673104"/>
                  <a:pt x="1839388" y="3689222"/>
                </a:cubicBezTo>
                <a:cubicBezTo>
                  <a:pt x="1682020" y="3705340"/>
                  <a:pt x="1217219" y="3711169"/>
                  <a:pt x="1055945" y="3689222"/>
                </a:cubicBezTo>
                <a:cubicBezTo>
                  <a:pt x="894671" y="3667275"/>
                  <a:pt x="698878" y="3681336"/>
                  <a:pt x="579067" y="3689222"/>
                </a:cubicBezTo>
                <a:cubicBezTo>
                  <a:pt x="459256" y="3697108"/>
                  <a:pt x="195955" y="3671285"/>
                  <a:pt x="0" y="3689222"/>
                </a:cubicBezTo>
                <a:cubicBezTo>
                  <a:pt x="15846" y="3492097"/>
                  <a:pt x="-1958" y="3399033"/>
                  <a:pt x="0" y="3148136"/>
                </a:cubicBezTo>
                <a:cubicBezTo>
                  <a:pt x="1958" y="2897239"/>
                  <a:pt x="29992" y="2816086"/>
                  <a:pt x="0" y="2496374"/>
                </a:cubicBezTo>
                <a:cubicBezTo>
                  <a:pt x="-29992" y="2176662"/>
                  <a:pt x="1943" y="2115114"/>
                  <a:pt x="0" y="1992180"/>
                </a:cubicBezTo>
                <a:cubicBezTo>
                  <a:pt x="-1943" y="1869246"/>
                  <a:pt x="-27901" y="1517628"/>
                  <a:pt x="0" y="1377310"/>
                </a:cubicBezTo>
                <a:cubicBezTo>
                  <a:pt x="27901" y="1236992"/>
                  <a:pt x="19878" y="1079040"/>
                  <a:pt x="0" y="836224"/>
                </a:cubicBezTo>
                <a:cubicBezTo>
                  <a:pt x="-19878" y="593408"/>
                  <a:pt x="4953" y="270731"/>
                  <a:pt x="0" y="0"/>
                </a:cubicBezTo>
                <a:close/>
              </a:path>
            </a:pathLst>
          </a:custGeom>
          <a:noFill/>
          <a:ln w="76200" cap="rnd" cmpd="thinThick">
            <a:solidFill>
              <a:schemeClr val="accent5">
                <a:lumMod val="75000"/>
              </a:schemeClr>
            </a:solidFill>
            <a:prstDash val="solid"/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A701A-3B75-EC73-B206-9A412E15E0D2}"/>
              </a:ext>
            </a:extLst>
          </p:cNvPr>
          <p:cNvSpPr txBox="1"/>
          <p:nvPr/>
        </p:nvSpPr>
        <p:spPr>
          <a:xfrm>
            <a:off x="753978" y="2512653"/>
            <a:ext cx="106840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Distress Brief Intervention (DBI) </a:t>
            </a:r>
          </a:p>
          <a:p>
            <a:pPr algn="ctr"/>
            <a:r>
              <a:rPr lang="en-GB" sz="6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Buzz Session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446CC9-132E-89BB-EA0D-D12848F3D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408" y="534425"/>
            <a:ext cx="6037118" cy="111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27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2C6372-BF93-C7F8-4AF5-DB8A3C3502F1}"/>
              </a:ext>
            </a:extLst>
          </p:cNvPr>
          <p:cNvSpPr/>
          <p:nvPr/>
        </p:nvSpPr>
        <p:spPr>
          <a:xfrm>
            <a:off x="0" y="6306046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CE580A-A609-7401-29B3-8308D94D5DA5}"/>
              </a:ext>
            </a:extLst>
          </p:cNvPr>
          <p:cNvSpPr/>
          <p:nvPr/>
        </p:nvSpPr>
        <p:spPr>
          <a:xfrm>
            <a:off x="557624" y="508851"/>
            <a:ext cx="11076750" cy="5486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Introductions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DBI?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 a referral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DBI Data/Case Study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</a:t>
            </a:r>
          </a:p>
          <a:p>
            <a:pPr algn="ctr"/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6" name="Content Placeholder 15" descr="Man waving with his hand">
            <a:extLst>
              <a:ext uri="{FF2B5EF4-FFF2-40B4-BE49-F238E27FC236}">
                <a16:creationId xmlns:a16="http://schemas.microsoft.com/office/drawing/2014/main" id="{F6931ECB-A5AC-FC9B-0751-8A574D2061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72400" y="3316245"/>
            <a:ext cx="3797101" cy="3032904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55A94DA-8814-65EB-C0F0-4694E3337F6C}"/>
              </a:ext>
            </a:extLst>
          </p:cNvPr>
          <p:cNvSpPr/>
          <p:nvPr/>
        </p:nvSpPr>
        <p:spPr>
          <a:xfrm>
            <a:off x="557624" y="431712"/>
            <a:ext cx="11076751" cy="11938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  <a:r>
              <a:rPr lang="en-GB" dirty="0"/>
              <a:t> </a:t>
            </a:r>
          </a:p>
        </p:txBody>
      </p:sp>
      <p:pic>
        <p:nvPicPr>
          <p:cNvPr id="26" name="Graphic 25" descr="Elderly woman with bun hair">
            <a:extLst>
              <a:ext uri="{FF2B5EF4-FFF2-40B4-BE49-F238E27FC236}">
                <a16:creationId xmlns:a16="http://schemas.microsoft.com/office/drawing/2014/main" id="{E271FAD9-0CD0-4D16-FF36-7D80D17F0B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67581" y="1236655"/>
            <a:ext cx="2326948" cy="2565609"/>
          </a:xfrm>
          <a:prstGeom prst="rect">
            <a:avLst/>
          </a:prstGeom>
        </p:spPr>
      </p:pic>
      <p:pic>
        <p:nvPicPr>
          <p:cNvPr id="20" name="Graphic 19" descr="A happy face">
            <a:extLst>
              <a:ext uri="{FF2B5EF4-FFF2-40B4-BE49-F238E27FC236}">
                <a16:creationId xmlns:a16="http://schemas.microsoft.com/office/drawing/2014/main" id="{144EA5FD-3869-8DC4-2453-CAE602F2A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31758" y="2430543"/>
            <a:ext cx="1178661" cy="10095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716FD7-68B1-CE28-703C-8C6FDF387EB3}"/>
              </a:ext>
            </a:extLst>
          </p:cNvPr>
          <p:cNvSpPr txBox="1"/>
          <p:nvPr/>
        </p:nvSpPr>
        <p:spPr>
          <a:xfrm>
            <a:off x="0" y="63098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                                              Compassionate                                                      Support</a:t>
            </a:r>
          </a:p>
        </p:txBody>
      </p:sp>
    </p:spTree>
    <p:extLst>
      <p:ext uri="{BB962C8B-B14F-4D97-AF65-F5344CB8AC3E}">
        <p14:creationId xmlns:p14="http://schemas.microsoft.com/office/powerpoint/2010/main" val="192217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2C6372-BF93-C7F8-4AF5-DB8A3C3502F1}"/>
              </a:ext>
            </a:extLst>
          </p:cNvPr>
          <p:cNvSpPr/>
          <p:nvPr/>
        </p:nvSpPr>
        <p:spPr>
          <a:xfrm>
            <a:off x="0" y="6306046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5A94DA-8814-65EB-C0F0-4694E3337F6C}"/>
              </a:ext>
            </a:extLst>
          </p:cNvPr>
          <p:cNvSpPr/>
          <p:nvPr/>
        </p:nvSpPr>
        <p:spPr>
          <a:xfrm>
            <a:off x="525775" y="380912"/>
            <a:ext cx="11140450" cy="11938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What is DBI? </a:t>
            </a:r>
            <a:r>
              <a:rPr lang="en-GB" sz="14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E769B0-6A5D-D8A3-4D48-ECA51DA1DCE5}"/>
              </a:ext>
            </a:extLst>
          </p:cNvPr>
          <p:cNvSpPr txBox="1"/>
          <p:nvPr/>
        </p:nvSpPr>
        <p:spPr>
          <a:xfrm>
            <a:off x="525775" y="1854935"/>
            <a:ext cx="11312810" cy="727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The overarching aim of DBI is to improve co-ordination across agencies, facilitate quicker access to support and provide more consistency in the compassion people in distress receive.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8F638B-4279-5F5B-1D49-BC4EAAA29D1A}"/>
              </a:ext>
            </a:extLst>
          </p:cNvPr>
          <p:cNvSpPr txBox="1"/>
          <p:nvPr/>
        </p:nvSpPr>
        <p:spPr>
          <a:xfrm>
            <a:off x="0" y="63098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                                              Compassionate                                                      Support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B2F028-D39F-AA43-BAEF-1A0069EAAFBF}"/>
              </a:ext>
            </a:extLst>
          </p:cNvPr>
          <p:cNvSpPr txBox="1"/>
          <p:nvPr/>
        </p:nvSpPr>
        <p:spPr>
          <a:xfrm>
            <a:off x="4171335" y="2876974"/>
            <a:ext cx="3849329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DBI is a 2-level response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EE1E67-20E5-8479-F99B-45F1CC525845}"/>
              </a:ext>
            </a:extLst>
          </p:cNvPr>
          <p:cNvSpPr/>
          <p:nvPr/>
        </p:nvSpPr>
        <p:spPr>
          <a:xfrm>
            <a:off x="353415" y="3690045"/>
            <a:ext cx="11476476" cy="829733"/>
          </a:xfrm>
          <a:prstGeom prst="rect">
            <a:avLst/>
          </a:prstGeom>
          <a:noFill/>
          <a:ln w="38100">
            <a:solidFill>
              <a:srgbClr val="D5CEEA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1: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Enhancing the immediate frontline response to distress </a:t>
            </a:r>
            <a:endParaRPr lang="en-GB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E693D4-580B-1334-60EC-55B2078F381E}"/>
              </a:ext>
            </a:extLst>
          </p:cNvPr>
          <p:cNvSpPr/>
          <p:nvPr/>
        </p:nvSpPr>
        <p:spPr>
          <a:xfrm>
            <a:off x="344721" y="4929304"/>
            <a:ext cx="11485170" cy="829733"/>
          </a:xfrm>
          <a:prstGeom prst="rect">
            <a:avLst/>
          </a:prstGeom>
          <a:noFill/>
          <a:ln w="38100">
            <a:solidFill>
              <a:srgbClr val="D5CEEA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Enhancing immediate follow-up/support (24hrs – 14 consecutive days)</a:t>
            </a:r>
            <a:endParaRPr lang="en-GB" sz="3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10" descr="Elongated speech bubble">
            <a:extLst>
              <a:ext uri="{FF2B5EF4-FFF2-40B4-BE49-F238E27FC236}">
                <a16:creationId xmlns:a16="http://schemas.microsoft.com/office/drawing/2014/main" id="{7DDD3F3B-A9ED-90A3-D4FC-A277238BF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65226" y="2385035"/>
            <a:ext cx="2625464" cy="20908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FD5C03-3D20-C22D-07EC-349C9CB58794}"/>
              </a:ext>
            </a:extLst>
          </p:cNvPr>
          <p:cNvSpPr txBox="1"/>
          <p:nvPr/>
        </p:nvSpPr>
        <p:spPr>
          <a:xfrm>
            <a:off x="9881672" y="2707925"/>
            <a:ext cx="2109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“ask once, get help fast”</a:t>
            </a:r>
          </a:p>
        </p:txBody>
      </p:sp>
    </p:spTree>
    <p:extLst>
      <p:ext uri="{BB962C8B-B14F-4D97-AF65-F5344CB8AC3E}">
        <p14:creationId xmlns:p14="http://schemas.microsoft.com/office/powerpoint/2010/main" val="416009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2C6372-BF93-C7F8-4AF5-DB8A3C3502F1}"/>
              </a:ext>
            </a:extLst>
          </p:cNvPr>
          <p:cNvSpPr/>
          <p:nvPr/>
        </p:nvSpPr>
        <p:spPr>
          <a:xfrm>
            <a:off x="0" y="6306046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5A94DA-8814-65EB-C0F0-4694E3337F6C}"/>
              </a:ext>
            </a:extLst>
          </p:cNvPr>
          <p:cNvSpPr/>
          <p:nvPr/>
        </p:nvSpPr>
        <p:spPr>
          <a:xfrm>
            <a:off x="525775" y="380912"/>
            <a:ext cx="11140450" cy="11938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What is DBI? </a:t>
            </a:r>
            <a:r>
              <a:rPr lang="en-GB" sz="14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8F638B-4279-5F5B-1D49-BC4EAAA29D1A}"/>
              </a:ext>
            </a:extLst>
          </p:cNvPr>
          <p:cNvSpPr txBox="1"/>
          <p:nvPr/>
        </p:nvSpPr>
        <p:spPr>
          <a:xfrm>
            <a:off x="0" y="63098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                                              Compassionate                                                      Support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44FE9A-21B0-2579-B100-0C51C49D9E22}"/>
              </a:ext>
            </a:extLst>
          </p:cNvPr>
          <p:cNvSpPr/>
          <p:nvPr/>
        </p:nvSpPr>
        <p:spPr>
          <a:xfrm>
            <a:off x="221227" y="2104247"/>
            <a:ext cx="5201012" cy="388359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DBI Level 1</a:t>
            </a:r>
          </a:p>
          <a:p>
            <a:pPr algn="ctr"/>
            <a:endParaRPr lang="en-GB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caring and compassionate response provided by frontline staff at point of initial distress presentation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Conversation &amp; assessment with a person in distress or suspected to be in distress </a:t>
            </a:r>
          </a:p>
          <a:p>
            <a:endParaRPr lang="en-GB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 to refer those eligible to receive further support within 24 hrs</a:t>
            </a:r>
            <a:endParaRPr lang="en-GB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8DE1FB-21F0-BABC-F46C-95E0D96190DF}"/>
              </a:ext>
            </a:extLst>
          </p:cNvPr>
          <p:cNvSpPr/>
          <p:nvPr/>
        </p:nvSpPr>
        <p:spPr>
          <a:xfrm>
            <a:off x="6769763" y="2104247"/>
            <a:ext cx="5201009" cy="388359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DBI Level 2 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24 hours DBI Practitioners attempt contact with person in distress to engage and offer support </a:t>
            </a:r>
          </a:p>
          <a:p>
            <a:endParaRPr lang="en-GB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7 days a week, providing compassionate, person-centred support for up to 14 consecutive days:</a:t>
            </a:r>
          </a:p>
          <a:p>
            <a:pPr marL="742950" lvl="1" indent="-285750">
              <a:buFontTx/>
              <a:buChar char="-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Empathic needs focussed assessment </a:t>
            </a:r>
          </a:p>
          <a:p>
            <a:pPr marL="742950" lvl="1" indent="-285750">
              <a:buFontTx/>
              <a:buChar char="-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Problem-solving and self-management skills </a:t>
            </a:r>
          </a:p>
          <a:p>
            <a:pPr marL="742950" lvl="1" indent="-285750">
              <a:buFontTx/>
              <a:buChar char="-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Signposting, information about specialist services &amp; local support options </a:t>
            </a:r>
          </a:p>
          <a:p>
            <a:pPr marL="742950" lvl="1" indent="-285750">
              <a:buFontTx/>
              <a:buChar char="-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a distress management plan  </a:t>
            </a:r>
          </a:p>
        </p:txBody>
      </p:sp>
      <p:pic>
        <p:nvPicPr>
          <p:cNvPr id="10" name="Graphic 9" descr="A flying arrow">
            <a:extLst>
              <a:ext uri="{FF2B5EF4-FFF2-40B4-BE49-F238E27FC236}">
                <a16:creationId xmlns:a16="http://schemas.microsoft.com/office/drawing/2014/main" id="{27DE0DBE-EA69-1963-E44C-41BB0A7F3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533" y="3296908"/>
            <a:ext cx="2228933" cy="13635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E4D2E6-8F1E-26D0-5D86-B6BFBF438ADD}"/>
              </a:ext>
            </a:extLst>
          </p:cNvPr>
          <p:cNvSpPr txBox="1"/>
          <p:nvPr/>
        </p:nvSpPr>
        <p:spPr>
          <a:xfrm>
            <a:off x="5348623" y="3747866"/>
            <a:ext cx="1494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</a:t>
            </a:r>
            <a:r>
              <a:rPr lang="en-GB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2108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2C6372-BF93-C7F8-4AF5-DB8A3C3502F1}"/>
              </a:ext>
            </a:extLst>
          </p:cNvPr>
          <p:cNvSpPr/>
          <p:nvPr/>
        </p:nvSpPr>
        <p:spPr>
          <a:xfrm>
            <a:off x="0" y="6306046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96715A14-CECD-481F-3F2C-02EC76FDA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539" y="2603687"/>
            <a:ext cx="3981450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7D08878C-396D-C27A-BB35-DB22D57EA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189" y="2702767"/>
            <a:ext cx="4585804" cy="394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67AAA78A-6A90-E566-1358-02F2D135A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6727">
            <a:off x="8181845" y="3648448"/>
            <a:ext cx="4281237" cy="425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7DB0CC94-6AC0-DA52-15B8-BDB8C5B60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108" y="2874763"/>
            <a:ext cx="3875015" cy="408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5252FD-73B4-E5AE-27D5-61C61F19361B}"/>
              </a:ext>
            </a:extLst>
          </p:cNvPr>
          <p:cNvSpPr/>
          <p:nvPr/>
        </p:nvSpPr>
        <p:spPr>
          <a:xfrm>
            <a:off x="1303494" y="1700552"/>
            <a:ext cx="9673389" cy="122025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core and mandatory component of DBI Level 2. The D-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resource for identifying and recording the experiences, expectations, strengths and concerns of a person in distress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1661B5-AA32-59A4-7576-9635C4309C8A}"/>
              </a:ext>
            </a:extLst>
          </p:cNvPr>
          <p:cNvSpPr/>
          <p:nvPr/>
        </p:nvSpPr>
        <p:spPr>
          <a:xfrm>
            <a:off x="525775" y="380912"/>
            <a:ext cx="11140450" cy="11938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What is DBI? </a:t>
            </a:r>
            <a:r>
              <a:rPr lang="en-GB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893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63F2CB-45F8-311A-F901-F2ACBC8E7D39}"/>
              </a:ext>
            </a:extLst>
          </p:cNvPr>
          <p:cNvSpPr/>
          <p:nvPr/>
        </p:nvSpPr>
        <p:spPr>
          <a:xfrm>
            <a:off x="412554" y="1168400"/>
            <a:ext cx="11366892" cy="3751094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841BC-4DC9-2638-22AA-994B73E63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8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 Criteria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0F9AF2-FC25-A3F7-15BB-BDD9E3578851}"/>
              </a:ext>
            </a:extLst>
          </p:cNvPr>
          <p:cNvSpPr/>
          <p:nvPr/>
        </p:nvSpPr>
        <p:spPr>
          <a:xfrm>
            <a:off x="0" y="6263015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843366-DCC1-5BBF-031B-AB49118E040C}"/>
              </a:ext>
            </a:extLst>
          </p:cNvPr>
          <p:cNvSpPr/>
          <p:nvPr/>
        </p:nvSpPr>
        <p:spPr>
          <a:xfrm>
            <a:off x="464560" y="5049291"/>
            <a:ext cx="11262880" cy="1083927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A330B4-8C5F-13BE-26A4-78D3DD48C14E}"/>
              </a:ext>
            </a:extLst>
          </p:cNvPr>
          <p:cNvSpPr txBox="1"/>
          <p:nvPr/>
        </p:nvSpPr>
        <p:spPr>
          <a:xfrm>
            <a:off x="630583" y="1246829"/>
            <a:ext cx="53929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is DBI for? </a:t>
            </a: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5CEB0A-4145-7FB8-BDEB-3B1DA347BFF2}"/>
              </a:ext>
            </a:extLst>
          </p:cNvPr>
          <p:cNvSpPr txBox="1"/>
          <p:nvPr/>
        </p:nvSpPr>
        <p:spPr>
          <a:xfrm>
            <a:off x="7323667" y="1270603"/>
            <a:ext cx="4030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is DBI not for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A3A5D-50A7-595E-101D-31D7F0FC4731}"/>
              </a:ext>
            </a:extLst>
          </p:cNvPr>
          <p:cNvSpPr/>
          <p:nvPr/>
        </p:nvSpPr>
        <p:spPr>
          <a:xfrm>
            <a:off x="557186" y="1874624"/>
            <a:ext cx="11077628" cy="29344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B11DA2-C2F6-815B-11BA-084DA1F9A9CA}"/>
              </a:ext>
            </a:extLst>
          </p:cNvPr>
          <p:cNvSpPr txBox="1"/>
          <p:nvPr/>
        </p:nvSpPr>
        <p:spPr>
          <a:xfrm>
            <a:off x="740833" y="2098030"/>
            <a:ext cx="51724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Individuals (16+) with emotional pain for which they sought, or were referred for, help and which does not require (further) emergency response.</a:t>
            </a:r>
          </a:p>
          <a:p>
            <a: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DBI is suitable for individuals encountering frontline services with a wide range of distress presentations. </a:t>
            </a:r>
            <a:endParaRPr lang="en-GB" dirty="0">
              <a:solidFill>
                <a:schemeClr val="bg1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GB" sz="2000" dirty="0">
              <a:solidFill>
                <a:schemeClr val="bg1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26B38A-D50F-B14E-DB38-916E6EB79A7E}"/>
              </a:ext>
            </a:extLst>
          </p:cNvPr>
          <p:cNvCxnSpPr>
            <a:cxnSpLocks/>
          </p:cNvCxnSpPr>
          <p:nvPr/>
        </p:nvCxnSpPr>
        <p:spPr>
          <a:xfrm>
            <a:off x="6023564" y="2047048"/>
            <a:ext cx="0" cy="26363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D346C8-001C-2602-EA50-129EB58D98E3}"/>
              </a:ext>
            </a:extLst>
          </p:cNvPr>
          <p:cNvSpPr txBox="1"/>
          <p:nvPr/>
        </p:nvSpPr>
        <p:spPr>
          <a:xfrm>
            <a:off x="0" y="63098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                                              Compassionate                                                      Support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D0DA8-4E3E-E697-A4B4-2D9EF6AB34BD}"/>
              </a:ext>
            </a:extLst>
          </p:cNvPr>
          <p:cNvSpPr txBox="1"/>
          <p:nvPr/>
        </p:nvSpPr>
        <p:spPr>
          <a:xfrm>
            <a:off x="630583" y="5089530"/>
            <a:ext cx="109308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additional option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DBI is an additional option available to manage the high number of distress presentations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DBI does not replace existing pathways for care, treatment or support. 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5B212D-5518-B6EF-92FC-C44FC2BB554A}"/>
              </a:ext>
            </a:extLst>
          </p:cNvPr>
          <p:cNvSpPr txBox="1"/>
          <p:nvPr/>
        </p:nvSpPr>
        <p:spPr>
          <a:xfrm>
            <a:off x="6157538" y="2493963"/>
            <a:ext cx="54772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Anyone in distress who requires urgent treatment or assessment of physical or mental health</a:t>
            </a:r>
          </a:p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Anyone under 16 years of age </a:t>
            </a:r>
          </a:p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96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ED175-1F41-6892-4F28-4A658C1D8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7272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233DCB-E05C-6D0D-E0A9-D0C465F5D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43" y="1006425"/>
            <a:ext cx="9305703" cy="3535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9CC4D4-7CE9-55AC-A5DD-5B13AD185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63" y="4747984"/>
            <a:ext cx="10802994" cy="196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47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0AD1DB-E2D1-780A-1E5E-0162885E36CF}"/>
              </a:ext>
            </a:extLst>
          </p:cNvPr>
          <p:cNvSpPr/>
          <p:nvPr/>
        </p:nvSpPr>
        <p:spPr>
          <a:xfrm>
            <a:off x="0" y="274474"/>
            <a:ext cx="12192000" cy="19735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FC5D1-988D-CCD3-937D-95009B59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848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service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65BB9-B49A-6858-E8FA-1D4166A97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934" y="2572077"/>
            <a:ext cx="10515600" cy="4351338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Local services statistics can be added here…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391E8D-5B39-C307-FF52-29A27BBDA366}"/>
              </a:ext>
            </a:extLst>
          </p:cNvPr>
          <p:cNvSpPr/>
          <p:nvPr/>
        </p:nvSpPr>
        <p:spPr>
          <a:xfrm>
            <a:off x="0" y="6263015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61A28-9270-D468-094C-2A8C14F83CD5}"/>
              </a:ext>
            </a:extLst>
          </p:cNvPr>
          <p:cNvSpPr txBox="1"/>
          <p:nvPr/>
        </p:nvSpPr>
        <p:spPr>
          <a:xfrm>
            <a:off x="0" y="63098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                                              Compassionate                                                      Support</a:t>
            </a:r>
          </a:p>
        </p:txBody>
      </p:sp>
    </p:spTree>
    <p:extLst>
      <p:ext uri="{BB962C8B-B14F-4D97-AF65-F5344CB8AC3E}">
        <p14:creationId xmlns:p14="http://schemas.microsoft.com/office/powerpoint/2010/main" val="3295903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99A6CA5-436F-485E-FD86-FFF3439E4C0A}"/>
              </a:ext>
            </a:extLst>
          </p:cNvPr>
          <p:cNvSpPr/>
          <p:nvPr/>
        </p:nvSpPr>
        <p:spPr>
          <a:xfrm>
            <a:off x="0" y="178821"/>
            <a:ext cx="12192000" cy="17622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FC5D1-988D-CCD3-937D-95009B59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85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Space Compassion – Helen’s Story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391E8D-5B39-C307-FF52-29A27BBDA366}"/>
              </a:ext>
            </a:extLst>
          </p:cNvPr>
          <p:cNvSpPr/>
          <p:nvPr/>
        </p:nvSpPr>
        <p:spPr>
          <a:xfrm>
            <a:off x="0" y="6263015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5006A3-1611-277C-50DB-3117DB0BA93B}"/>
              </a:ext>
            </a:extLst>
          </p:cNvPr>
          <p:cNvSpPr txBox="1"/>
          <p:nvPr/>
        </p:nvSpPr>
        <p:spPr>
          <a:xfrm>
            <a:off x="3217328" y="2082882"/>
            <a:ext cx="3393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4A2B84-B54C-68D3-816D-FC9CB6E9C16A}"/>
              </a:ext>
            </a:extLst>
          </p:cNvPr>
          <p:cNvSpPr txBox="1"/>
          <p:nvPr/>
        </p:nvSpPr>
        <p:spPr>
          <a:xfrm>
            <a:off x="0" y="63098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                                              Compassionate                                                      Support</a:t>
            </a:r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8504441F-06EE-0441-F075-1AC50BAFA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930" y="2327002"/>
            <a:ext cx="9380140" cy="350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97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30C11C-7586-7FBC-156A-806DC645C387}"/>
              </a:ext>
            </a:extLst>
          </p:cNvPr>
          <p:cNvSpPr/>
          <p:nvPr/>
        </p:nvSpPr>
        <p:spPr>
          <a:xfrm>
            <a:off x="0" y="178821"/>
            <a:ext cx="12192000" cy="17622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Content Placeholder 5" descr="Man in business attire">
            <a:extLst>
              <a:ext uri="{FF2B5EF4-FFF2-40B4-BE49-F238E27FC236}">
                <a16:creationId xmlns:a16="http://schemas.microsoft.com/office/drawing/2014/main" id="{3E8A09EA-A6AF-C944-6E13-E4BF1E7D2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6159" y="663212"/>
            <a:ext cx="3740981" cy="505168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391E8D-5B39-C307-FF52-29A27BBDA366}"/>
              </a:ext>
            </a:extLst>
          </p:cNvPr>
          <p:cNvSpPr/>
          <p:nvPr/>
        </p:nvSpPr>
        <p:spPr>
          <a:xfrm>
            <a:off x="0" y="6263015"/>
            <a:ext cx="12192000" cy="4634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 descr="Rectangle speech bubble">
            <a:extLst>
              <a:ext uri="{FF2B5EF4-FFF2-40B4-BE49-F238E27FC236}">
                <a16:creationId xmlns:a16="http://schemas.microsoft.com/office/drawing/2014/main" id="{C38F8969-A674-3933-57D3-7697B30D9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7889" y="2383947"/>
            <a:ext cx="3763998" cy="3370377"/>
          </a:xfrm>
          <a:prstGeom prst="rect">
            <a:avLst/>
          </a:prstGeom>
        </p:spPr>
      </p:pic>
      <p:pic>
        <p:nvPicPr>
          <p:cNvPr id="12" name="Graphic 11" descr="Rectangle speech bubble">
            <a:extLst>
              <a:ext uri="{FF2B5EF4-FFF2-40B4-BE49-F238E27FC236}">
                <a16:creationId xmlns:a16="http://schemas.microsoft.com/office/drawing/2014/main" id="{4B1CA443-5809-5FEF-70E5-5AD08E336A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46372" y="437467"/>
            <a:ext cx="3763998" cy="33324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D10378-AF1B-C023-43DE-26B9A4E6956D}"/>
              </a:ext>
            </a:extLst>
          </p:cNvPr>
          <p:cNvSpPr txBox="1"/>
          <p:nvPr/>
        </p:nvSpPr>
        <p:spPr>
          <a:xfrm>
            <a:off x="1600949" y="390168"/>
            <a:ext cx="291451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6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6769E4-A219-D0CC-FBC9-AF2F425F907B}"/>
              </a:ext>
            </a:extLst>
          </p:cNvPr>
          <p:cNvSpPr txBox="1"/>
          <p:nvPr/>
        </p:nvSpPr>
        <p:spPr>
          <a:xfrm>
            <a:off x="5509807" y="2383947"/>
            <a:ext cx="291451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6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1F0874-7966-8540-F663-90E4C94E1885}"/>
              </a:ext>
            </a:extLst>
          </p:cNvPr>
          <p:cNvSpPr txBox="1"/>
          <p:nvPr/>
        </p:nvSpPr>
        <p:spPr>
          <a:xfrm>
            <a:off x="0" y="63098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Connected                                               Compassionate                                                      Support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1F40A-8E68-D1F8-B179-5484AD921451}"/>
              </a:ext>
            </a:extLst>
          </p:cNvPr>
          <p:cNvSpPr txBox="1"/>
          <p:nvPr/>
        </p:nvSpPr>
        <p:spPr>
          <a:xfrm>
            <a:off x="0" y="5714901"/>
            <a:ext cx="1209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*these resources are based on the good practice of buzz sessions across Scotland, including organisations SAMH, Change Mental Health, Penumbra, LAMH,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Lifelink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NHS Borders &amp; NHS Lanarkshire </a:t>
            </a:r>
          </a:p>
        </p:txBody>
      </p:sp>
    </p:spTree>
    <p:extLst>
      <p:ext uri="{BB962C8B-B14F-4D97-AF65-F5344CB8AC3E}">
        <p14:creationId xmlns:p14="http://schemas.microsoft.com/office/powerpoint/2010/main" val="2932144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17687</TotalTime>
  <Words>517</Words>
  <Application>Microsoft Office PowerPoint</Application>
  <PresentationFormat>Widescreen</PresentationFormat>
  <Paragraphs>93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Referral Criteria </vt:lpstr>
      <vt:lpstr>Referral information</vt:lpstr>
      <vt:lpstr>Local service data</vt:lpstr>
      <vt:lpstr>Time Space Compassion – Helen’s Story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Krystyna Loney</dc:creator>
  <cp:lastModifiedBy>Krystyna Loney</cp:lastModifiedBy>
  <cp:revision>9</cp:revision>
  <dcterms:created xsi:type="dcterms:W3CDTF">2022-11-29T11:15:00Z</dcterms:created>
  <dcterms:modified xsi:type="dcterms:W3CDTF">2024-09-26T12:30:38Z</dcterms:modified>
</cp:coreProperties>
</file>