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2.xml" ContentType="application/vnd.openxmlformats-officedocument.theme+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 id="2147483674" r:id="rId5"/>
    <p:sldMasterId id="2147483687" r:id="rId6"/>
  </p:sldMasterIdLst>
  <p:notesMasterIdLst>
    <p:notesMasterId r:id="rId32"/>
  </p:notesMasterIdLst>
  <p:handoutMasterIdLst>
    <p:handoutMasterId r:id="rId33"/>
  </p:handoutMasterIdLst>
  <p:sldIdLst>
    <p:sldId id="383" r:id="rId7"/>
    <p:sldId id="386" r:id="rId8"/>
    <p:sldId id="405" r:id="rId9"/>
    <p:sldId id="394" r:id="rId10"/>
    <p:sldId id="387" r:id="rId11"/>
    <p:sldId id="388" r:id="rId12"/>
    <p:sldId id="389" r:id="rId13"/>
    <p:sldId id="390" r:id="rId14"/>
    <p:sldId id="392" r:id="rId15"/>
    <p:sldId id="406" r:id="rId16"/>
    <p:sldId id="407" r:id="rId17"/>
    <p:sldId id="408" r:id="rId18"/>
    <p:sldId id="409" r:id="rId19"/>
    <p:sldId id="414" r:id="rId20"/>
    <p:sldId id="410" r:id="rId21"/>
    <p:sldId id="415" r:id="rId22"/>
    <p:sldId id="417" r:id="rId23"/>
    <p:sldId id="418" r:id="rId24"/>
    <p:sldId id="401" r:id="rId25"/>
    <p:sldId id="411" r:id="rId26"/>
    <p:sldId id="419" r:id="rId27"/>
    <p:sldId id="413" r:id="rId28"/>
    <p:sldId id="317" r:id="rId29"/>
    <p:sldId id="420" r:id="rId30"/>
    <p:sldId id="421" r:id="rId31"/>
  </p:sldIdLst>
  <p:sldSz cx="9144000" cy="6858000" type="screen4x3"/>
  <p:notesSz cx="6669088" cy="9872663"/>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76770"/>
    <a:srgbClr val="205867"/>
    <a:srgbClr val="C6E5ED"/>
    <a:srgbClr val="000000"/>
    <a:srgbClr val="B9CDE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8CBE1D6-FC54-4B83-8918-5E1AC6301E95}" v="4" dt="2024-09-24T14:20:00.136"/>
    <p1510:client id="{AF1CD8C5-435E-4B83-AABB-D4985755EDE6}" v="70" dt="2024-09-24T14:40:51.096"/>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varScale="1">
        <p:scale>
          <a:sx n="66" d="100"/>
          <a:sy n="66" d="100"/>
        </p:scale>
        <p:origin x="0" y="0"/>
      </p:cViewPr>
      <p:guideLst>
        <p:guide orient="horz" pos="2160"/>
        <p:guide pos="2880"/>
      </p:guideLst>
    </p:cSldViewPr>
  </p:slideViewPr>
  <p:notesViewPr>
    <p:cSldViewPr snapToGrid="0">
      <p:cViewPr varScale="1">
        <p:scale>
          <a:sx n="66" d="100"/>
          <a:sy n="66" d="100"/>
        </p:scale>
        <p:origin x="0" y="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9" Type="http://schemas.microsoft.com/office/2015/10/relationships/revisionInfo" Target="revisionInfo.xml"/><Relationship Id="rId3" Type="http://schemas.openxmlformats.org/officeDocument/2006/relationships/customXml" Target="../customXml/item3.xml"/><Relationship Id="rId21" Type="http://schemas.openxmlformats.org/officeDocument/2006/relationships/slide" Target="slides/slide15.xml"/><Relationship Id="rId34" Type="http://schemas.openxmlformats.org/officeDocument/2006/relationships/presProps" Target="presProps.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handoutMaster" Target="handoutMasters/handoutMaster1.xml"/><Relationship Id="rId38" Type="http://schemas.microsoft.com/office/2016/11/relationships/changesInfo" Target="changesInfos/changesInfo1.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slide" Target="slides/slide14.xml"/><Relationship Id="rId29" Type="http://schemas.openxmlformats.org/officeDocument/2006/relationships/slide" Target="slides/slide23.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notesMaster" Target="notesMasters/notesMaster1.xml"/><Relationship Id="rId37" Type="http://schemas.openxmlformats.org/officeDocument/2006/relationships/tableStyles" Target="tableStyles.xml"/><Relationship Id="rId5" Type="http://schemas.openxmlformats.org/officeDocument/2006/relationships/slideMaster" Target="slideMasters/slideMaster2.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theme" Target="theme/theme1.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slide" Target="slides/slide25.xml"/><Relationship Id="rId4" Type="http://schemas.openxmlformats.org/officeDocument/2006/relationships/slideMaster" Target="slideMasters/slideMaster1.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Krystyna Loney" userId="acdd49bb-7a74-4a28-8999-c7740c4d3857" providerId="ADAL" clId="{40D32251-3CA8-4B22-894A-DAB3F57D8493}"/>
    <pc:docChg chg="undo custSel modSld addMainMaster modMainMaster">
      <pc:chgData name="Krystyna Loney" userId="acdd49bb-7a74-4a28-8999-c7740c4d3857" providerId="ADAL" clId="{40D32251-3CA8-4B22-894A-DAB3F57D8493}" dt="2024-03-28T14:12:32.637" v="79" actId="2085"/>
      <pc:docMkLst>
        <pc:docMk/>
      </pc:docMkLst>
      <pc:sldChg chg="addSp delSp modSp mod modClrScheme chgLayout">
        <pc:chgData name="Krystyna Loney" userId="acdd49bb-7a74-4a28-8999-c7740c4d3857" providerId="ADAL" clId="{40D32251-3CA8-4B22-894A-DAB3F57D8493}" dt="2024-03-28T13:31:18.760" v="58" actId="1076"/>
        <pc:sldMkLst>
          <pc:docMk/>
          <pc:sldMk cId="2148781256" sldId="389"/>
        </pc:sldMkLst>
        <pc:spChg chg="mod ord">
          <ac:chgData name="Krystyna Loney" userId="acdd49bb-7a74-4a28-8999-c7740c4d3857" providerId="ADAL" clId="{40D32251-3CA8-4B22-894A-DAB3F57D8493}" dt="2024-03-28T13:29:44.818" v="7" actId="700"/>
          <ac:spMkLst>
            <pc:docMk/>
            <pc:sldMk cId="2148781256" sldId="389"/>
            <ac:spMk id="2" creationId="{00000000-0000-0000-0000-000000000000}"/>
          </ac:spMkLst>
        </pc:spChg>
        <pc:spChg chg="add del mod ord">
          <ac:chgData name="Krystyna Loney" userId="acdd49bb-7a74-4a28-8999-c7740c4d3857" providerId="ADAL" clId="{40D32251-3CA8-4B22-894A-DAB3F57D8493}" dt="2024-03-28T13:29:44.818" v="7" actId="700"/>
          <ac:spMkLst>
            <pc:docMk/>
            <pc:sldMk cId="2148781256" sldId="389"/>
            <ac:spMk id="4" creationId="{DBBFF793-CF37-3095-DE71-59F8C38D7CDA}"/>
          </ac:spMkLst>
        </pc:spChg>
        <pc:spChg chg="add del mod ord">
          <ac:chgData name="Krystyna Loney" userId="acdd49bb-7a74-4a28-8999-c7740c4d3857" providerId="ADAL" clId="{40D32251-3CA8-4B22-894A-DAB3F57D8493}" dt="2024-03-28T13:30:14.264" v="9" actId="478"/>
          <ac:spMkLst>
            <pc:docMk/>
            <pc:sldMk cId="2148781256" sldId="389"/>
            <ac:spMk id="6" creationId="{3E0EF37A-D4F2-BCAA-5041-D54AA5918E3F}"/>
          </ac:spMkLst>
        </pc:spChg>
        <pc:spChg chg="add mod">
          <ac:chgData name="Krystyna Loney" userId="acdd49bb-7a74-4a28-8999-c7740c4d3857" providerId="ADAL" clId="{40D32251-3CA8-4B22-894A-DAB3F57D8493}" dt="2024-03-28T13:31:18.760" v="58" actId="1076"/>
          <ac:spMkLst>
            <pc:docMk/>
            <pc:sldMk cId="2148781256" sldId="389"/>
            <ac:spMk id="7" creationId="{1D513860-38C6-2FBB-43B5-D83A04753A96}"/>
          </ac:spMkLst>
        </pc:spChg>
        <pc:picChg chg="add del mod">
          <ac:chgData name="Krystyna Loney" userId="acdd49bb-7a74-4a28-8999-c7740c4d3857" providerId="ADAL" clId="{40D32251-3CA8-4B22-894A-DAB3F57D8493}" dt="2024-03-28T13:29:46.295" v="8" actId="478"/>
          <ac:picMkLst>
            <pc:docMk/>
            <pc:sldMk cId="2148781256" sldId="389"/>
            <ac:picMk id="3" creationId="{A654F72B-4CC2-F723-2CC2-087FAA7B9FCA}"/>
          </ac:picMkLst>
        </pc:picChg>
        <pc:picChg chg="del">
          <ac:chgData name="Krystyna Loney" userId="acdd49bb-7a74-4a28-8999-c7740c4d3857" providerId="ADAL" clId="{40D32251-3CA8-4B22-894A-DAB3F57D8493}" dt="2024-03-28T13:28:17.762" v="2" actId="478"/>
          <ac:picMkLst>
            <pc:docMk/>
            <pc:sldMk cId="2148781256" sldId="389"/>
            <ac:picMk id="5" creationId="{00000000-0000-0000-0000-000000000000}"/>
          </ac:picMkLst>
        </pc:picChg>
      </pc:sldChg>
      <pc:sldChg chg="addSp delSp modSp mod">
        <pc:chgData name="Krystyna Loney" userId="acdd49bb-7a74-4a28-8999-c7740c4d3857" providerId="ADAL" clId="{40D32251-3CA8-4B22-894A-DAB3F57D8493}" dt="2024-03-28T14:01:04.293" v="69" actId="1076"/>
        <pc:sldMkLst>
          <pc:docMk/>
          <pc:sldMk cId="1826619651" sldId="417"/>
        </pc:sldMkLst>
        <pc:picChg chg="add del">
          <ac:chgData name="Krystyna Loney" userId="acdd49bb-7a74-4a28-8999-c7740c4d3857" providerId="ADAL" clId="{40D32251-3CA8-4B22-894A-DAB3F57D8493}" dt="2024-03-28T14:00:48.374" v="61" actId="478"/>
          <ac:picMkLst>
            <pc:docMk/>
            <pc:sldMk cId="1826619651" sldId="417"/>
            <ac:picMk id="3" creationId="{77106657-9515-8C90-D580-1726B19AF6FA}"/>
          </ac:picMkLst>
        </pc:picChg>
        <pc:picChg chg="add mod">
          <ac:chgData name="Krystyna Loney" userId="acdd49bb-7a74-4a28-8999-c7740c4d3857" providerId="ADAL" clId="{40D32251-3CA8-4B22-894A-DAB3F57D8493}" dt="2024-03-28T14:01:04.293" v="69" actId="1076"/>
          <ac:picMkLst>
            <pc:docMk/>
            <pc:sldMk cId="1826619651" sldId="417"/>
            <ac:picMk id="4" creationId="{1C11C7E2-441E-9A72-2C46-DAF63F599FAF}"/>
          </ac:picMkLst>
        </pc:picChg>
      </pc:sldChg>
      <pc:sldChg chg="addSp delSp modSp mod">
        <pc:chgData name="Krystyna Loney" userId="acdd49bb-7a74-4a28-8999-c7740c4d3857" providerId="ADAL" clId="{40D32251-3CA8-4B22-894A-DAB3F57D8493}" dt="2024-03-28T14:12:32.637" v="79" actId="2085"/>
        <pc:sldMkLst>
          <pc:docMk/>
          <pc:sldMk cId="505395195" sldId="418"/>
        </pc:sldMkLst>
        <pc:spChg chg="add mod">
          <ac:chgData name="Krystyna Loney" userId="acdd49bb-7a74-4a28-8999-c7740c4d3857" providerId="ADAL" clId="{40D32251-3CA8-4B22-894A-DAB3F57D8493}" dt="2024-03-28T14:12:32.637" v="79" actId="2085"/>
          <ac:spMkLst>
            <pc:docMk/>
            <pc:sldMk cId="505395195" sldId="418"/>
            <ac:spMk id="6" creationId="{5B93D121-0A99-DEB0-5800-4822F18F5E4C}"/>
          </ac:spMkLst>
        </pc:spChg>
        <pc:picChg chg="add mod">
          <ac:chgData name="Krystyna Loney" userId="acdd49bb-7a74-4a28-8999-c7740c4d3857" providerId="ADAL" clId="{40D32251-3CA8-4B22-894A-DAB3F57D8493}" dt="2024-03-28T14:12:16.623" v="75" actId="1076"/>
          <ac:picMkLst>
            <pc:docMk/>
            <pc:sldMk cId="505395195" sldId="418"/>
            <ac:picMk id="3" creationId="{AEB96A24-F7F7-B894-8B0D-1A83DC3AA624}"/>
          </ac:picMkLst>
        </pc:picChg>
        <pc:picChg chg="del">
          <ac:chgData name="Krystyna Loney" userId="acdd49bb-7a74-4a28-8999-c7740c4d3857" providerId="ADAL" clId="{40D32251-3CA8-4B22-894A-DAB3F57D8493}" dt="2024-03-28T14:11:58.424" v="70" actId="478"/>
          <ac:picMkLst>
            <pc:docMk/>
            <pc:sldMk cId="505395195" sldId="418"/>
            <ac:picMk id="4" creationId="{98BFB41E-BD6B-AD6F-759D-CADD346819A1}"/>
          </ac:picMkLst>
        </pc:picChg>
        <pc:picChg chg="add mod">
          <ac:chgData name="Krystyna Loney" userId="acdd49bb-7a74-4a28-8999-c7740c4d3857" providerId="ADAL" clId="{40D32251-3CA8-4B22-894A-DAB3F57D8493}" dt="2024-03-28T14:12:13.440" v="74" actId="1076"/>
          <ac:picMkLst>
            <pc:docMk/>
            <pc:sldMk cId="505395195" sldId="418"/>
            <ac:picMk id="5" creationId="{414B32B8-74AB-688D-175D-592699BED91A}"/>
          </ac:picMkLst>
        </pc:picChg>
      </pc:sldChg>
      <pc:sldMasterChg chg="addSp modSp new mod addSldLayout">
        <pc:chgData name="Krystyna Loney" userId="acdd49bb-7a74-4a28-8999-c7740c4d3857" providerId="ADAL" clId="{40D32251-3CA8-4B22-894A-DAB3F57D8493}" dt="2024-03-28T13:29:24.455" v="6"/>
        <pc:sldMasterMkLst>
          <pc:docMk/>
          <pc:sldMasterMk cId="2499063086" sldId="2147483687"/>
        </pc:sldMasterMkLst>
        <pc:picChg chg="add mod">
          <ac:chgData name="Krystyna Loney" userId="acdd49bb-7a74-4a28-8999-c7740c4d3857" providerId="ADAL" clId="{40D32251-3CA8-4B22-894A-DAB3F57D8493}" dt="2024-03-28T13:29:05.936" v="5"/>
          <ac:picMkLst>
            <pc:docMk/>
            <pc:sldMasterMk cId="2499063086" sldId="2147483687"/>
            <ac:picMk id="7" creationId="{EE2AE241-C64B-0F6B-6AD6-CA39C5D0B796}"/>
          </ac:picMkLst>
        </pc:picChg>
        <pc:picChg chg="add mod">
          <ac:chgData name="Krystyna Loney" userId="acdd49bb-7a74-4a28-8999-c7740c4d3857" providerId="ADAL" clId="{40D32251-3CA8-4B22-894A-DAB3F57D8493}" dt="2024-03-28T13:29:24.455" v="6"/>
          <ac:picMkLst>
            <pc:docMk/>
            <pc:sldMasterMk cId="2499063086" sldId="2147483687"/>
            <ac:picMk id="8" creationId="{68D6C8B1-5693-D218-8571-B8ACB186331B}"/>
          </ac:picMkLst>
        </pc:picChg>
        <pc:sldLayoutChg chg="new replId">
          <pc:chgData name="Krystyna Loney" userId="acdd49bb-7a74-4a28-8999-c7740c4d3857" providerId="ADAL" clId="{40D32251-3CA8-4B22-894A-DAB3F57D8493}" dt="2024-03-28T13:28:33.803" v="3" actId="6938"/>
          <pc:sldLayoutMkLst>
            <pc:docMk/>
            <pc:sldMasterMk cId="2499063086" sldId="2147483687"/>
            <pc:sldLayoutMk cId="3967652974" sldId="2147483688"/>
          </pc:sldLayoutMkLst>
        </pc:sldLayoutChg>
        <pc:sldLayoutChg chg="new replId">
          <pc:chgData name="Krystyna Loney" userId="acdd49bb-7a74-4a28-8999-c7740c4d3857" providerId="ADAL" clId="{40D32251-3CA8-4B22-894A-DAB3F57D8493}" dt="2024-03-28T13:28:33.803" v="3" actId="6938"/>
          <pc:sldLayoutMkLst>
            <pc:docMk/>
            <pc:sldMasterMk cId="2499063086" sldId="2147483687"/>
            <pc:sldLayoutMk cId="2621629848" sldId="2147483689"/>
          </pc:sldLayoutMkLst>
        </pc:sldLayoutChg>
        <pc:sldLayoutChg chg="new replId">
          <pc:chgData name="Krystyna Loney" userId="acdd49bb-7a74-4a28-8999-c7740c4d3857" providerId="ADAL" clId="{40D32251-3CA8-4B22-894A-DAB3F57D8493}" dt="2024-03-28T13:28:33.803" v="3" actId="6938"/>
          <pc:sldLayoutMkLst>
            <pc:docMk/>
            <pc:sldMasterMk cId="2499063086" sldId="2147483687"/>
            <pc:sldLayoutMk cId="27169493" sldId="2147483690"/>
          </pc:sldLayoutMkLst>
        </pc:sldLayoutChg>
        <pc:sldLayoutChg chg="new replId">
          <pc:chgData name="Krystyna Loney" userId="acdd49bb-7a74-4a28-8999-c7740c4d3857" providerId="ADAL" clId="{40D32251-3CA8-4B22-894A-DAB3F57D8493}" dt="2024-03-28T13:28:33.803" v="3" actId="6938"/>
          <pc:sldLayoutMkLst>
            <pc:docMk/>
            <pc:sldMasterMk cId="2499063086" sldId="2147483687"/>
            <pc:sldLayoutMk cId="3283477027" sldId="2147483691"/>
          </pc:sldLayoutMkLst>
        </pc:sldLayoutChg>
        <pc:sldLayoutChg chg="new replId">
          <pc:chgData name="Krystyna Loney" userId="acdd49bb-7a74-4a28-8999-c7740c4d3857" providerId="ADAL" clId="{40D32251-3CA8-4B22-894A-DAB3F57D8493}" dt="2024-03-28T13:28:33.803" v="3" actId="6938"/>
          <pc:sldLayoutMkLst>
            <pc:docMk/>
            <pc:sldMasterMk cId="2499063086" sldId="2147483687"/>
            <pc:sldLayoutMk cId="4139715903" sldId="2147483692"/>
          </pc:sldLayoutMkLst>
        </pc:sldLayoutChg>
        <pc:sldLayoutChg chg="new replId">
          <pc:chgData name="Krystyna Loney" userId="acdd49bb-7a74-4a28-8999-c7740c4d3857" providerId="ADAL" clId="{40D32251-3CA8-4B22-894A-DAB3F57D8493}" dt="2024-03-28T13:28:33.803" v="3" actId="6938"/>
          <pc:sldLayoutMkLst>
            <pc:docMk/>
            <pc:sldMasterMk cId="2499063086" sldId="2147483687"/>
            <pc:sldLayoutMk cId="1718814391" sldId="2147483693"/>
          </pc:sldLayoutMkLst>
        </pc:sldLayoutChg>
        <pc:sldLayoutChg chg="new replId">
          <pc:chgData name="Krystyna Loney" userId="acdd49bb-7a74-4a28-8999-c7740c4d3857" providerId="ADAL" clId="{40D32251-3CA8-4B22-894A-DAB3F57D8493}" dt="2024-03-28T13:28:33.803" v="3" actId="6938"/>
          <pc:sldLayoutMkLst>
            <pc:docMk/>
            <pc:sldMasterMk cId="2499063086" sldId="2147483687"/>
            <pc:sldLayoutMk cId="934133720" sldId="2147483694"/>
          </pc:sldLayoutMkLst>
        </pc:sldLayoutChg>
        <pc:sldLayoutChg chg="new replId">
          <pc:chgData name="Krystyna Loney" userId="acdd49bb-7a74-4a28-8999-c7740c4d3857" providerId="ADAL" clId="{40D32251-3CA8-4B22-894A-DAB3F57D8493}" dt="2024-03-28T13:28:33.803" v="3" actId="6938"/>
          <pc:sldLayoutMkLst>
            <pc:docMk/>
            <pc:sldMasterMk cId="2499063086" sldId="2147483687"/>
            <pc:sldLayoutMk cId="3565532742" sldId="2147483695"/>
          </pc:sldLayoutMkLst>
        </pc:sldLayoutChg>
        <pc:sldLayoutChg chg="new replId">
          <pc:chgData name="Krystyna Loney" userId="acdd49bb-7a74-4a28-8999-c7740c4d3857" providerId="ADAL" clId="{40D32251-3CA8-4B22-894A-DAB3F57D8493}" dt="2024-03-28T13:28:33.803" v="3" actId="6938"/>
          <pc:sldLayoutMkLst>
            <pc:docMk/>
            <pc:sldMasterMk cId="2499063086" sldId="2147483687"/>
            <pc:sldLayoutMk cId="798882893" sldId="2147483696"/>
          </pc:sldLayoutMkLst>
        </pc:sldLayoutChg>
        <pc:sldLayoutChg chg="new replId">
          <pc:chgData name="Krystyna Loney" userId="acdd49bb-7a74-4a28-8999-c7740c4d3857" providerId="ADAL" clId="{40D32251-3CA8-4B22-894A-DAB3F57D8493}" dt="2024-03-28T13:28:33.803" v="3" actId="6938"/>
          <pc:sldLayoutMkLst>
            <pc:docMk/>
            <pc:sldMasterMk cId="2499063086" sldId="2147483687"/>
            <pc:sldLayoutMk cId="3806259456" sldId="2147483697"/>
          </pc:sldLayoutMkLst>
        </pc:sldLayoutChg>
        <pc:sldLayoutChg chg="new replId">
          <pc:chgData name="Krystyna Loney" userId="acdd49bb-7a74-4a28-8999-c7740c4d3857" providerId="ADAL" clId="{40D32251-3CA8-4B22-894A-DAB3F57D8493}" dt="2024-03-28T13:28:33.803" v="3" actId="6938"/>
          <pc:sldLayoutMkLst>
            <pc:docMk/>
            <pc:sldMasterMk cId="2499063086" sldId="2147483687"/>
            <pc:sldLayoutMk cId="382931736" sldId="2147483698"/>
          </pc:sldLayoutMkLst>
        </pc:sldLayoutChg>
      </pc:sldMasterChg>
    </pc:docChg>
  </pc:docChgLst>
  <pc:docChgLst>
    <pc:chgData name="Krystyna Loney" userId="acdd49bb-7a74-4a28-8999-c7740c4d3857" providerId="ADAL" clId="{AF1CD8C5-435E-4B83-AABB-D4985755EDE6}"/>
    <pc:docChg chg="undo custSel modSld">
      <pc:chgData name="Krystyna Loney" userId="acdd49bb-7a74-4a28-8999-c7740c4d3857" providerId="ADAL" clId="{AF1CD8C5-435E-4B83-AABB-D4985755EDE6}" dt="2024-09-24T14:40:51.096" v="68" actId="1076"/>
      <pc:docMkLst>
        <pc:docMk/>
      </pc:docMkLst>
      <pc:sldChg chg="modSp mod">
        <pc:chgData name="Krystyna Loney" userId="acdd49bb-7a74-4a28-8999-c7740c4d3857" providerId="ADAL" clId="{AF1CD8C5-435E-4B83-AABB-D4985755EDE6}" dt="2024-09-24T14:40:51.096" v="68" actId="1076"/>
        <pc:sldMkLst>
          <pc:docMk/>
          <pc:sldMk cId="460602596" sldId="317"/>
        </pc:sldMkLst>
        <pc:spChg chg="mod">
          <ac:chgData name="Krystyna Loney" userId="acdd49bb-7a74-4a28-8999-c7740c4d3857" providerId="ADAL" clId="{AF1CD8C5-435E-4B83-AABB-D4985755EDE6}" dt="2024-09-24T14:40:51.096" v="68" actId="1076"/>
          <ac:spMkLst>
            <pc:docMk/>
            <pc:sldMk cId="460602596" sldId="317"/>
            <ac:spMk id="3" creationId="{00000000-0000-0000-0000-000000000000}"/>
          </ac:spMkLst>
        </pc:spChg>
      </pc:sldChg>
      <pc:sldChg chg="addSp delSp modSp mod modClrScheme chgLayout modNotesTx">
        <pc:chgData name="Krystyna Loney" userId="acdd49bb-7a74-4a28-8999-c7740c4d3857" providerId="ADAL" clId="{AF1CD8C5-435E-4B83-AABB-D4985755EDE6}" dt="2024-09-24T14:39:50.813" v="51" actId="113"/>
        <pc:sldMkLst>
          <pc:docMk/>
          <pc:sldMk cId="1614662745" sldId="420"/>
        </pc:sldMkLst>
        <pc:spChg chg="mod">
          <ac:chgData name="Krystyna Loney" userId="acdd49bb-7a74-4a28-8999-c7740c4d3857" providerId="ADAL" clId="{AF1CD8C5-435E-4B83-AABB-D4985755EDE6}" dt="2024-09-24T14:38:32.209" v="13" actId="1076"/>
          <ac:spMkLst>
            <pc:docMk/>
            <pc:sldMk cId="1614662745" sldId="420"/>
            <ac:spMk id="2" creationId="{AEAF9162-7632-253D-1D5A-0EB135C5E69A}"/>
          </ac:spMkLst>
        </pc:spChg>
        <pc:spChg chg="mod ord">
          <ac:chgData name="Krystyna Loney" userId="acdd49bb-7a74-4a28-8999-c7740c4d3857" providerId="ADAL" clId="{AF1CD8C5-435E-4B83-AABB-D4985755EDE6}" dt="2024-09-24T14:38:03.622" v="12" actId="207"/>
          <ac:spMkLst>
            <pc:docMk/>
            <pc:sldMk cId="1614662745" sldId="420"/>
            <ac:spMk id="3" creationId="{68B048C0-268B-4285-930D-75FA1F040630}"/>
          </ac:spMkLst>
        </pc:spChg>
        <pc:spChg chg="add del mod ord">
          <ac:chgData name="Krystyna Loney" userId="acdd49bb-7a74-4a28-8999-c7740c4d3857" providerId="ADAL" clId="{AF1CD8C5-435E-4B83-AABB-D4985755EDE6}" dt="2024-09-24T14:37:31.963" v="5" actId="700"/>
          <ac:spMkLst>
            <pc:docMk/>
            <pc:sldMk cId="1614662745" sldId="420"/>
            <ac:spMk id="4" creationId="{02FDBFDE-35C5-896D-47B5-BAE9AD6A515B}"/>
          </ac:spMkLst>
        </pc:spChg>
        <pc:spChg chg="add del mod">
          <ac:chgData name="Krystyna Loney" userId="acdd49bb-7a74-4a28-8999-c7740c4d3857" providerId="ADAL" clId="{AF1CD8C5-435E-4B83-AABB-D4985755EDE6}" dt="2024-09-24T14:37:31.208" v="4"/>
          <ac:spMkLst>
            <pc:docMk/>
            <pc:sldMk cId="1614662745" sldId="420"/>
            <ac:spMk id="5" creationId="{670CF978-F467-D6A9-7753-088BD6E2FA20}"/>
          </ac:spMkLst>
        </pc:spChg>
        <pc:spChg chg="add del mod ord">
          <ac:chgData name="Krystyna Loney" userId="acdd49bb-7a74-4a28-8999-c7740c4d3857" providerId="ADAL" clId="{AF1CD8C5-435E-4B83-AABB-D4985755EDE6}" dt="2024-09-24T14:37:41.950" v="7" actId="700"/>
          <ac:spMkLst>
            <pc:docMk/>
            <pc:sldMk cId="1614662745" sldId="420"/>
            <ac:spMk id="6" creationId="{1C27F98E-6E38-EED8-AAEA-F245138D3F1B}"/>
          </ac:spMkLst>
        </pc:spChg>
        <pc:spChg chg="add del mod ord">
          <ac:chgData name="Krystyna Loney" userId="acdd49bb-7a74-4a28-8999-c7740c4d3857" providerId="ADAL" clId="{AF1CD8C5-435E-4B83-AABB-D4985755EDE6}" dt="2024-09-24T14:37:51.276" v="9" actId="478"/>
          <ac:spMkLst>
            <pc:docMk/>
            <pc:sldMk cId="1614662745" sldId="420"/>
            <ac:spMk id="7" creationId="{C35E62D1-47E3-B35C-29DE-BB6BBFE21049}"/>
          </ac:spMkLst>
        </pc:spChg>
      </pc:sldChg>
      <pc:sldChg chg="addSp delSp modSp mod modClrScheme chgLayout modNotesTx">
        <pc:chgData name="Krystyna Loney" userId="acdd49bb-7a74-4a28-8999-c7740c4d3857" providerId="ADAL" clId="{AF1CD8C5-435E-4B83-AABB-D4985755EDE6}" dt="2024-09-24T14:40:06.902" v="65" actId="5793"/>
        <pc:sldMkLst>
          <pc:docMk/>
          <pc:sldMk cId="4110200618" sldId="421"/>
        </pc:sldMkLst>
        <pc:spChg chg="add del mod ord">
          <ac:chgData name="Krystyna Loney" userId="acdd49bb-7a74-4a28-8999-c7740c4d3857" providerId="ADAL" clId="{AF1CD8C5-435E-4B83-AABB-D4985755EDE6}" dt="2024-09-24T14:39:01.972" v="18" actId="478"/>
          <ac:spMkLst>
            <pc:docMk/>
            <pc:sldMk cId="4110200618" sldId="421"/>
            <ac:spMk id="2" creationId="{BFDC772B-9D3E-8D39-AF51-FAFE85835A5E}"/>
          </ac:spMkLst>
        </pc:spChg>
        <pc:spChg chg="mod ord">
          <ac:chgData name="Krystyna Loney" userId="acdd49bb-7a74-4a28-8999-c7740c4d3857" providerId="ADAL" clId="{AF1CD8C5-435E-4B83-AABB-D4985755EDE6}" dt="2024-09-24T14:39:00.321" v="17" actId="1076"/>
          <ac:spMkLst>
            <pc:docMk/>
            <pc:sldMk cId="4110200618" sldId="421"/>
            <ac:spMk id="3" creationId="{00000000-0000-0000-0000-000000000000}"/>
          </ac:spMkLst>
        </pc:spChg>
        <pc:spChg chg="add mod">
          <ac:chgData name="Krystyna Loney" userId="acdd49bb-7a74-4a28-8999-c7740c4d3857" providerId="ADAL" clId="{AF1CD8C5-435E-4B83-AABB-D4985755EDE6}" dt="2024-09-24T14:39:13.152" v="20" actId="1076"/>
          <ac:spMkLst>
            <pc:docMk/>
            <pc:sldMk cId="4110200618" sldId="421"/>
            <ac:spMk id="4" creationId="{21797220-CF11-663D-BFB7-CEA9A26BCC7D}"/>
          </ac:spMkLst>
        </pc:spChg>
      </pc:sldChg>
    </pc:docChg>
  </pc:docChgLst>
  <pc:docChgLst>
    <pc:chgData name="Krystyna Loney" userId="acdd49bb-7a74-4a28-8999-c7740c4d3857" providerId="ADAL" clId="{78CBE1D6-FC54-4B83-8918-5E1AC6301E95}"/>
    <pc:docChg chg="modSld">
      <pc:chgData name="Krystyna Loney" userId="acdd49bb-7a74-4a28-8999-c7740c4d3857" providerId="ADAL" clId="{78CBE1D6-FC54-4B83-8918-5E1AC6301E95}" dt="2024-09-24T14:24:12.726" v="539"/>
      <pc:docMkLst>
        <pc:docMk/>
      </pc:docMkLst>
      <pc:sldChg chg="modSp mod modNotesTx">
        <pc:chgData name="Krystyna Loney" userId="acdd49bb-7a74-4a28-8999-c7740c4d3857" providerId="ADAL" clId="{78CBE1D6-FC54-4B83-8918-5E1AC6301E95}" dt="2024-09-24T14:23:54.517" v="533" actId="113"/>
        <pc:sldMkLst>
          <pc:docMk/>
          <pc:sldMk cId="1588840920" sldId="401"/>
        </pc:sldMkLst>
        <pc:spChg chg="mod">
          <ac:chgData name="Krystyna Loney" userId="acdd49bb-7a74-4a28-8999-c7740c4d3857" providerId="ADAL" clId="{78CBE1D6-FC54-4B83-8918-5E1AC6301E95}" dt="2024-09-24T14:15:05.986" v="41" actId="20577"/>
          <ac:spMkLst>
            <pc:docMk/>
            <pc:sldMk cId="1588840920" sldId="401"/>
            <ac:spMk id="3" creationId="{68B048C0-268B-4285-930D-75FA1F040630}"/>
          </ac:spMkLst>
        </pc:spChg>
      </pc:sldChg>
      <pc:sldChg chg="modNotesTx">
        <pc:chgData name="Krystyna Loney" userId="acdd49bb-7a74-4a28-8999-c7740c4d3857" providerId="ADAL" clId="{78CBE1D6-FC54-4B83-8918-5E1AC6301E95}" dt="2024-09-24T14:24:05.931" v="537"/>
        <pc:sldMkLst>
          <pc:docMk/>
          <pc:sldMk cId="1812084293" sldId="411"/>
        </pc:sldMkLst>
      </pc:sldChg>
      <pc:sldChg chg="modNotesTx">
        <pc:chgData name="Krystyna Loney" userId="acdd49bb-7a74-4a28-8999-c7740c4d3857" providerId="ADAL" clId="{78CBE1D6-FC54-4B83-8918-5E1AC6301E95}" dt="2024-09-24T14:24:12.726" v="539"/>
        <pc:sldMkLst>
          <pc:docMk/>
          <pc:sldMk cId="3702486183" sldId="419"/>
        </pc:sldMkLst>
      </pc:sldChg>
      <pc:sldChg chg="addSp modSp mod modNotesTx">
        <pc:chgData name="Krystyna Loney" userId="acdd49bb-7a74-4a28-8999-c7740c4d3857" providerId="ADAL" clId="{78CBE1D6-FC54-4B83-8918-5E1AC6301E95}" dt="2024-09-24T14:20:38.298" v="171" actId="20577"/>
        <pc:sldMkLst>
          <pc:docMk/>
          <pc:sldMk cId="1614662745" sldId="420"/>
        </pc:sldMkLst>
        <pc:spChg chg="add mod">
          <ac:chgData name="Krystyna Loney" userId="acdd49bb-7a74-4a28-8999-c7740c4d3857" providerId="ADAL" clId="{78CBE1D6-FC54-4B83-8918-5E1AC6301E95}" dt="2024-09-24T14:20:21.819" v="141" actId="1076"/>
          <ac:spMkLst>
            <pc:docMk/>
            <pc:sldMk cId="1614662745" sldId="420"/>
            <ac:spMk id="2" creationId="{AEAF9162-7632-253D-1D5A-0EB135C5E69A}"/>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3" y="0"/>
            <a:ext cx="2889250" cy="495300"/>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sz="quarter" idx="1"/>
          </p:nvPr>
        </p:nvSpPr>
        <p:spPr>
          <a:xfrm>
            <a:off x="3778253" y="0"/>
            <a:ext cx="2889250" cy="495300"/>
          </a:xfrm>
          <a:prstGeom prst="rect">
            <a:avLst/>
          </a:prstGeom>
        </p:spPr>
        <p:txBody>
          <a:bodyPr vert="horz" lIns="91440" tIns="45720" rIns="91440" bIns="45720" rtlCol="0"/>
          <a:lstStyle>
            <a:lvl1pPr algn="r">
              <a:defRPr sz="1200"/>
            </a:lvl1pPr>
          </a:lstStyle>
          <a:p>
            <a:fld id="{4469449F-A789-44D6-B8DB-BED74A5FB8F6}" type="datetimeFigureOut">
              <a:rPr lang="en-GB" smtClean="0"/>
              <a:t>25/09/2024</a:t>
            </a:fld>
            <a:endParaRPr lang="en-GB"/>
          </a:p>
        </p:txBody>
      </p:sp>
      <p:sp>
        <p:nvSpPr>
          <p:cNvPr id="4" name="Footer Placeholder 3"/>
          <p:cNvSpPr>
            <a:spLocks noGrp="1"/>
          </p:cNvSpPr>
          <p:nvPr>
            <p:ph type="ftr" sz="quarter" idx="2"/>
          </p:nvPr>
        </p:nvSpPr>
        <p:spPr>
          <a:xfrm>
            <a:off x="3" y="9377363"/>
            <a:ext cx="2889250" cy="495300"/>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p:cNvSpPr>
            <a:spLocks noGrp="1"/>
          </p:cNvSpPr>
          <p:nvPr>
            <p:ph type="sldNum" sz="quarter" idx="3"/>
          </p:nvPr>
        </p:nvSpPr>
        <p:spPr>
          <a:xfrm>
            <a:off x="3778253" y="9377363"/>
            <a:ext cx="2889250" cy="495300"/>
          </a:xfrm>
          <a:prstGeom prst="rect">
            <a:avLst/>
          </a:prstGeom>
        </p:spPr>
        <p:txBody>
          <a:bodyPr vert="horz" lIns="91440" tIns="45720" rIns="91440" bIns="45720" rtlCol="0" anchor="b"/>
          <a:lstStyle>
            <a:lvl1pPr algn="r">
              <a:defRPr sz="1200"/>
            </a:lvl1pPr>
          </a:lstStyle>
          <a:p>
            <a:fld id="{DD8B5B15-DC76-408A-B04D-F92A2B1B336A}" type="slidenum">
              <a:rPr lang="en-GB" smtClean="0"/>
              <a:t>‹#›</a:t>
            </a:fld>
            <a:endParaRPr lang="en-GB"/>
          </a:p>
        </p:txBody>
      </p:sp>
    </p:spTree>
    <p:extLst>
      <p:ext uri="{BB962C8B-B14F-4D97-AF65-F5344CB8AC3E}">
        <p14:creationId xmlns:p14="http://schemas.microsoft.com/office/powerpoint/2010/main" val="94987107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6"/>
            <a:ext cx="2889938" cy="493633"/>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777607" y="6"/>
            <a:ext cx="2889938" cy="493633"/>
          </a:xfrm>
          <a:prstGeom prst="rect">
            <a:avLst/>
          </a:prstGeom>
        </p:spPr>
        <p:txBody>
          <a:bodyPr vert="horz" lIns="91440" tIns="45720" rIns="91440" bIns="45720" rtlCol="0"/>
          <a:lstStyle>
            <a:lvl1pPr algn="r">
              <a:defRPr sz="1200"/>
            </a:lvl1pPr>
          </a:lstStyle>
          <a:p>
            <a:fld id="{15AD5CB9-6470-4E4B-8314-C1B0FDA9F4F9}" type="datetimeFigureOut">
              <a:rPr lang="en-GB" smtClean="0"/>
              <a:pPr/>
              <a:t>25/09/2024</a:t>
            </a:fld>
            <a:endParaRPr lang="en-GB"/>
          </a:p>
        </p:txBody>
      </p:sp>
      <p:sp>
        <p:nvSpPr>
          <p:cNvPr id="4" name="Slide Image Placeholder 3"/>
          <p:cNvSpPr>
            <a:spLocks noGrp="1" noRot="1" noChangeAspect="1"/>
          </p:cNvSpPr>
          <p:nvPr>
            <p:ph type="sldImg" idx="2"/>
          </p:nvPr>
        </p:nvSpPr>
        <p:spPr>
          <a:xfrm>
            <a:off x="866775" y="739775"/>
            <a:ext cx="4935538" cy="3703638"/>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66909" y="4689515"/>
            <a:ext cx="5335270" cy="444269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9377322"/>
            <a:ext cx="2889938" cy="493633"/>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777607" y="9377322"/>
            <a:ext cx="2889938" cy="493633"/>
          </a:xfrm>
          <a:prstGeom prst="rect">
            <a:avLst/>
          </a:prstGeom>
        </p:spPr>
        <p:txBody>
          <a:bodyPr vert="horz" lIns="91440" tIns="45720" rIns="91440" bIns="45720" rtlCol="0" anchor="b"/>
          <a:lstStyle>
            <a:lvl1pPr algn="r">
              <a:defRPr sz="1200"/>
            </a:lvl1pPr>
          </a:lstStyle>
          <a:p>
            <a:fld id="{BF597B61-DA67-464F-A347-029C6BE75AF0}" type="slidenum">
              <a:rPr lang="en-GB" smtClean="0"/>
              <a:pPr/>
              <a:t>‹#›</a:t>
            </a:fld>
            <a:endParaRPr lang="en-GB"/>
          </a:p>
        </p:txBody>
      </p:sp>
    </p:spTree>
    <p:extLst>
      <p:ext uri="{BB962C8B-B14F-4D97-AF65-F5344CB8AC3E}">
        <p14:creationId xmlns:p14="http://schemas.microsoft.com/office/powerpoint/2010/main" val="361992397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3" Type="http://schemas.openxmlformats.org/officeDocument/2006/relationships/hyperlink" Target="https://vimeo.com/274703693" TargetMode="External"/><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Calibri" panose="020F0502020204030204" pitchFamily="34" charset="0"/>
              <a:buChar char="–"/>
              <a:tabLst/>
              <a:defRPr/>
            </a:pPr>
            <a:r>
              <a:rPr lang="en-GB">
                <a:solidFill>
                  <a:srgbClr val="000000"/>
                </a:solidFill>
              </a:rPr>
              <a:t>Introduce yourself as the facilitator and thank the</a:t>
            </a:r>
            <a:r>
              <a:rPr lang="en-GB" baseline="0">
                <a:solidFill>
                  <a:srgbClr val="000000"/>
                </a:solidFill>
              </a:rPr>
              <a:t> staff ‘learners’</a:t>
            </a:r>
            <a:r>
              <a:rPr lang="en-GB">
                <a:solidFill>
                  <a:srgbClr val="000000"/>
                </a:solidFill>
              </a:rPr>
              <a:t> for coming. </a:t>
            </a:r>
          </a:p>
          <a:p>
            <a:pPr marL="171450" marR="0" lvl="0" indent="-171450" algn="l" defTabSz="914400" rtl="0" eaLnBrk="1" fontAlgn="auto" latinLnBrk="0" hangingPunct="1">
              <a:lnSpc>
                <a:spcPct val="100000"/>
              </a:lnSpc>
              <a:spcBef>
                <a:spcPts val="0"/>
              </a:spcBef>
              <a:spcAft>
                <a:spcPts val="0"/>
              </a:spcAft>
              <a:buClrTx/>
              <a:buSzTx/>
              <a:buFont typeface="Calibri" panose="020F0502020204030204" pitchFamily="34" charset="0"/>
              <a:buChar char="–"/>
              <a:tabLst/>
              <a:defRPr/>
            </a:pPr>
            <a:endParaRPr lang="en-GB">
              <a:solidFill>
                <a:srgbClr val="000000"/>
              </a:solidFill>
            </a:endParaRPr>
          </a:p>
          <a:p>
            <a:pPr marL="171450" marR="0" lvl="0" indent="-171450" algn="l" defTabSz="914400" rtl="0" eaLnBrk="1" fontAlgn="auto" latinLnBrk="0" hangingPunct="1">
              <a:lnSpc>
                <a:spcPct val="100000"/>
              </a:lnSpc>
              <a:spcBef>
                <a:spcPts val="0"/>
              </a:spcBef>
              <a:spcAft>
                <a:spcPts val="0"/>
              </a:spcAft>
              <a:buClrTx/>
              <a:buSzTx/>
              <a:buFont typeface="Calibri" panose="020F0502020204030204" pitchFamily="34" charset="0"/>
              <a:buChar char="–"/>
              <a:tabLst/>
              <a:defRPr/>
            </a:pPr>
            <a:r>
              <a:rPr lang="en-GB">
                <a:solidFill>
                  <a:srgbClr val="000000"/>
                </a:solidFill>
              </a:rPr>
              <a:t>Check everyone has signed in</a:t>
            </a:r>
            <a:r>
              <a:rPr lang="en-GB" baseline="0">
                <a:solidFill>
                  <a:srgbClr val="000000"/>
                </a:solidFill>
              </a:rPr>
              <a:t> and has a copy of the Facilitated Learning Module booklet.</a:t>
            </a:r>
          </a:p>
          <a:p>
            <a:pPr marL="171450" marR="0" lvl="0" indent="-171450" algn="l" defTabSz="914400" rtl="0" eaLnBrk="1" fontAlgn="auto" latinLnBrk="0" hangingPunct="1">
              <a:lnSpc>
                <a:spcPct val="100000"/>
              </a:lnSpc>
              <a:spcBef>
                <a:spcPts val="0"/>
              </a:spcBef>
              <a:spcAft>
                <a:spcPts val="0"/>
              </a:spcAft>
              <a:buClrTx/>
              <a:buSzTx/>
              <a:buFont typeface="Calibri" panose="020F0502020204030204" pitchFamily="34" charset="0"/>
              <a:buChar char="–"/>
              <a:tabLst/>
              <a:defRPr/>
            </a:pPr>
            <a:endParaRPr lang="en-GB">
              <a:solidFill>
                <a:srgbClr val="000000"/>
              </a:solidFill>
            </a:endParaRPr>
          </a:p>
          <a:p>
            <a:pPr marL="171450" marR="0" lvl="0" indent="-171450" algn="l" defTabSz="914400" rtl="0" eaLnBrk="1" fontAlgn="auto" latinLnBrk="0" hangingPunct="1">
              <a:lnSpc>
                <a:spcPct val="100000"/>
              </a:lnSpc>
              <a:spcBef>
                <a:spcPts val="0"/>
              </a:spcBef>
              <a:spcAft>
                <a:spcPts val="0"/>
              </a:spcAft>
              <a:buClrTx/>
              <a:buSzTx/>
              <a:buFont typeface="Calibri" panose="020F0502020204030204" pitchFamily="34" charset="0"/>
              <a:buChar char="–"/>
              <a:tabLst/>
              <a:defRPr/>
            </a:pPr>
            <a:r>
              <a:rPr lang="en-GB">
                <a:solidFill>
                  <a:srgbClr val="000000"/>
                </a:solidFill>
              </a:rPr>
              <a:t>Depending</a:t>
            </a:r>
            <a:r>
              <a:rPr lang="en-GB" baseline="0">
                <a:solidFill>
                  <a:srgbClr val="000000"/>
                </a:solidFill>
              </a:rPr>
              <a:t> on the size of the training group, ask learners to introduce themselves and their main role.</a:t>
            </a:r>
          </a:p>
          <a:p>
            <a:pPr marL="0" marR="0" lvl="0" indent="0" algn="l" defTabSz="914400" rtl="0" eaLnBrk="1" fontAlgn="auto" latinLnBrk="0" hangingPunct="1">
              <a:lnSpc>
                <a:spcPct val="100000"/>
              </a:lnSpc>
              <a:spcBef>
                <a:spcPts val="0"/>
              </a:spcBef>
              <a:spcAft>
                <a:spcPts val="0"/>
              </a:spcAft>
              <a:buClrTx/>
              <a:buSzTx/>
              <a:buFont typeface="Calibri" panose="020F0502020204030204" pitchFamily="34" charset="0"/>
              <a:buNone/>
              <a:tabLst/>
              <a:defRPr/>
            </a:pPr>
            <a:endParaRPr lang="en-GB" baseline="0">
              <a:solidFill>
                <a:srgbClr val="000000"/>
              </a:solidFill>
            </a:endParaRPr>
          </a:p>
          <a:p>
            <a:pPr marL="171450" marR="0" lvl="0" indent="-171450" algn="l" defTabSz="914400" rtl="0" eaLnBrk="1" fontAlgn="auto" latinLnBrk="0" hangingPunct="1">
              <a:lnSpc>
                <a:spcPct val="100000"/>
              </a:lnSpc>
              <a:spcBef>
                <a:spcPts val="0"/>
              </a:spcBef>
              <a:spcAft>
                <a:spcPts val="0"/>
              </a:spcAft>
              <a:buClrTx/>
              <a:buSzTx/>
              <a:buFont typeface="Calibri" panose="020F0502020204030204" pitchFamily="34" charset="0"/>
              <a:buChar char="–"/>
              <a:tabLst/>
              <a:defRPr/>
            </a:pPr>
            <a:r>
              <a:rPr lang="en-GB">
                <a:solidFill>
                  <a:srgbClr val="000000"/>
                </a:solidFill>
              </a:rPr>
              <a:t>As learners attending will vary</a:t>
            </a:r>
            <a:r>
              <a:rPr lang="en-GB" baseline="0">
                <a:solidFill>
                  <a:srgbClr val="000000"/>
                </a:solidFill>
              </a:rPr>
              <a:t> in awareness </a:t>
            </a:r>
            <a:r>
              <a:rPr lang="en-GB">
                <a:solidFill>
                  <a:srgbClr val="000000"/>
                </a:solidFill>
              </a:rPr>
              <a:t>of the </a:t>
            </a:r>
            <a:r>
              <a:rPr lang="en-GB" baseline="0">
                <a:solidFill>
                  <a:srgbClr val="000000"/>
                </a:solidFill>
              </a:rPr>
              <a:t>Distress Brief Intervention programme and its purpose, let them know that it’s important for you to start the training session by talking through the background to DBI, prior to introducing the main training materials in the Facilitated Learning Module. </a:t>
            </a:r>
            <a:endParaRPr lang="en-GB">
              <a:solidFill>
                <a:srgbClr val="000000"/>
              </a:solidFill>
            </a:endParaRPr>
          </a:p>
        </p:txBody>
      </p:sp>
      <p:sp>
        <p:nvSpPr>
          <p:cNvPr id="4" name="Slide Number Placeholder 3"/>
          <p:cNvSpPr>
            <a:spLocks noGrp="1"/>
          </p:cNvSpPr>
          <p:nvPr>
            <p:ph type="sldNum" sz="quarter" idx="10"/>
          </p:nvPr>
        </p:nvSpPr>
        <p:spPr/>
        <p:txBody>
          <a:bodyPr/>
          <a:lstStyle/>
          <a:p>
            <a:fld id="{BF597B61-DA67-464F-A347-029C6BE75AF0}" type="slidenum">
              <a:rPr lang="en-GB" smtClean="0"/>
              <a:pPr/>
              <a:t>1</a:t>
            </a:fld>
            <a:endParaRPr lang="en-GB"/>
          </a:p>
        </p:txBody>
      </p:sp>
    </p:spTree>
    <p:extLst>
      <p:ext uri="{BB962C8B-B14F-4D97-AF65-F5344CB8AC3E}">
        <p14:creationId xmlns:p14="http://schemas.microsoft.com/office/powerpoint/2010/main" val="379275134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solidFill>
                  <a:srgbClr val="000000"/>
                </a:solidFill>
              </a:rPr>
              <a:t>Let the learners know that the short introduction</a:t>
            </a:r>
            <a:r>
              <a:rPr lang="en-GB" baseline="0">
                <a:solidFill>
                  <a:srgbClr val="000000"/>
                </a:solidFill>
              </a:rPr>
              <a:t> to DBI will cover:</a:t>
            </a:r>
          </a:p>
          <a:p>
            <a:endParaRPr lang="en-GB" baseline="0">
              <a:solidFill>
                <a:srgbClr val="000000"/>
              </a:solidFill>
            </a:endParaRPr>
          </a:p>
          <a:p>
            <a:pPr marL="171450" indent="-171450">
              <a:buFont typeface="Calibri" panose="020F0502020204030204" pitchFamily="34" charset="0"/>
              <a:buChar char="–"/>
            </a:pPr>
            <a:r>
              <a:rPr lang="en-GB" baseline="0">
                <a:solidFill>
                  <a:srgbClr val="000000"/>
                </a:solidFill>
              </a:rPr>
              <a:t>The rationale and background to DBI – this addresses questions such as: where does it come from? why is it needed? who is it for? </a:t>
            </a:r>
          </a:p>
          <a:p>
            <a:pPr marL="171450" indent="-171450">
              <a:buFont typeface="Calibri" panose="020F0502020204030204" pitchFamily="34" charset="0"/>
              <a:buChar char="–"/>
            </a:pPr>
            <a:r>
              <a:rPr lang="en-GB" baseline="0">
                <a:solidFill>
                  <a:srgbClr val="000000"/>
                </a:solidFill>
              </a:rPr>
              <a:t>How the DBI has/is being developed</a:t>
            </a:r>
          </a:p>
          <a:p>
            <a:pPr marL="171450" indent="-171450">
              <a:buFont typeface="Calibri" panose="020F0502020204030204" pitchFamily="34" charset="0"/>
              <a:buChar char="–"/>
            </a:pPr>
            <a:r>
              <a:rPr lang="en-GB" baseline="0">
                <a:solidFill>
                  <a:srgbClr val="000000"/>
                </a:solidFill>
              </a:rPr>
              <a:t>What it is that the induction session today will involve </a:t>
            </a:r>
          </a:p>
          <a:p>
            <a:pPr marL="171450" indent="-171450">
              <a:buFont typeface="Calibri" panose="020F0502020204030204" pitchFamily="34" charset="0"/>
              <a:buChar char="–"/>
            </a:pPr>
            <a:endParaRPr lang="en-GB" baseline="0">
              <a:solidFill>
                <a:srgbClr val="000000"/>
              </a:solidFill>
            </a:endParaRPr>
          </a:p>
          <a:p>
            <a:pPr marL="171450" indent="-171450">
              <a:buFont typeface="Calibri" panose="020F0502020204030204" pitchFamily="34" charset="0"/>
              <a:buChar char="–"/>
            </a:pPr>
            <a:endParaRPr lang="en-GB" baseline="0">
              <a:solidFill>
                <a:srgbClr val="000000"/>
              </a:solidFill>
            </a:endParaRPr>
          </a:p>
          <a:p>
            <a:pPr marL="171450" indent="-171450">
              <a:buFont typeface="Calibri" panose="020F0502020204030204" pitchFamily="34" charset="0"/>
              <a:buChar char="–"/>
            </a:pPr>
            <a:endParaRPr lang="en-GB" baseline="0">
              <a:solidFill>
                <a:srgbClr val="000000"/>
              </a:solidFill>
            </a:endParaRPr>
          </a:p>
          <a:p>
            <a:endParaRPr lang="en-GB">
              <a:solidFill>
                <a:srgbClr val="000000"/>
              </a:solidFill>
            </a:endParaRPr>
          </a:p>
        </p:txBody>
      </p:sp>
      <p:sp>
        <p:nvSpPr>
          <p:cNvPr id="4" name="Slide Number Placeholder 3"/>
          <p:cNvSpPr>
            <a:spLocks noGrp="1"/>
          </p:cNvSpPr>
          <p:nvPr>
            <p:ph type="sldNum" sz="quarter" idx="10"/>
          </p:nvPr>
        </p:nvSpPr>
        <p:spPr/>
        <p:txBody>
          <a:bodyPr/>
          <a:lstStyle/>
          <a:p>
            <a:fld id="{BF597B61-DA67-464F-A347-029C6BE75AF0}" type="slidenum">
              <a:rPr lang="en-GB" smtClean="0"/>
              <a:pPr/>
              <a:t>2</a:t>
            </a:fld>
            <a:endParaRPr lang="en-GB"/>
          </a:p>
        </p:txBody>
      </p:sp>
    </p:spTree>
    <p:extLst>
      <p:ext uri="{BB962C8B-B14F-4D97-AF65-F5344CB8AC3E}">
        <p14:creationId xmlns:p14="http://schemas.microsoft.com/office/powerpoint/2010/main" val="198508260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b="1">
                <a:solidFill>
                  <a:srgbClr val="000000"/>
                </a:solidFill>
              </a:rPr>
              <a:t>Self-assessment</a:t>
            </a:r>
            <a:r>
              <a:rPr lang="en-GB" b="1" baseline="0">
                <a:solidFill>
                  <a:srgbClr val="000000"/>
                </a:solidFill>
              </a:rPr>
              <a:t> confidence ratings </a:t>
            </a:r>
            <a:endParaRPr lang="en-GB" b="1">
              <a:solidFill>
                <a:srgbClr val="000000"/>
              </a:solidFill>
            </a:endParaRPr>
          </a:p>
          <a:p>
            <a:pPr marL="171450" marR="0" lvl="0" indent="-171450" algn="l" defTabSz="914400" rtl="0" eaLnBrk="1" fontAlgn="auto" latinLnBrk="0" hangingPunct="1">
              <a:lnSpc>
                <a:spcPct val="100000"/>
              </a:lnSpc>
              <a:spcBef>
                <a:spcPts val="0"/>
              </a:spcBef>
              <a:spcAft>
                <a:spcPts val="0"/>
              </a:spcAft>
              <a:buClrTx/>
              <a:buSzTx/>
              <a:buFont typeface="Calibri" panose="020F0502020204030204" pitchFamily="34" charset="0"/>
              <a:buChar char="–"/>
              <a:tabLst/>
              <a:defRPr/>
            </a:pPr>
            <a:r>
              <a:rPr lang="en-GB" b="0">
                <a:solidFill>
                  <a:srgbClr val="000000"/>
                </a:solidFill>
              </a:rPr>
              <a:t>Before moving on with the introduction please ask learners to complete the pre-induction self-assessment</a:t>
            </a:r>
            <a:r>
              <a:rPr lang="en-GB" b="0" baseline="0">
                <a:solidFill>
                  <a:srgbClr val="000000"/>
                </a:solidFill>
              </a:rPr>
              <a:t> confidence ratings.  </a:t>
            </a:r>
          </a:p>
          <a:p>
            <a:pPr marL="171450" marR="0" lvl="0" indent="-171450" algn="l" defTabSz="914400" rtl="0" eaLnBrk="1" fontAlgn="auto" latinLnBrk="0" hangingPunct="1">
              <a:lnSpc>
                <a:spcPct val="100000"/>
              </a:lnSpc>
              <a:spcBef>
                <a:spcPts val="0"/>
              </a:spcBef>
              <a:spcAft>
                <a:spcPts val="0"/>
              </a:spcAft>
              <a:buClrTx/>
              <a:buSzTx/>
              <a:buFont typeface="Calibri" panose="020F0502020204030204" pitchFamily="34" charset="0"/>
              <a:buChar char="–"/>
              <a:tabLst/>
              <a:defRPr/>
            </a:pPr>
            <a:r>
              <a:rPr lang="en-GB" b="0" baseline="0">
                <a:solidFill>
                  <a:srgbClr val="000000"/>
                </a:solidFill>
              </a:rPr>
              <a:t>Let learners know that this to an assessment of the induction, it is not a test on them. </a:t>
            </a:r>
          </a:p>
          <a:p>
            <a:pPr marL="171450" marR="0" lvl="0" indent="-171450" algn="l" defTabSz="914400" rtl="0" eaLnBrk="1" fontAlgn="auto" latinLnBrk="0" hangingPunct="1">
              <a:lnSpc>
                <a:spcPct val="100000"/>
              </a:lnSpc>
              <a:spcBef>
                <a:spcPts val="0"/>
              </a:spcBef>
              <a:spcAft>
                <a:spcPts val="0"/>
              </a:spcAft>
              <a:buClrTx/>
              <a:buSzTx/>
              <a:buFont typeface="Calibri" panose="020F0502020204030204" pitchFamily="34" charset="0"/>
              <a:buChar char="–"/>
              <a:tabLst/>
              <a:defRPr/>
            </a:pPr>
            <a:r>
              <a:rPr lang="en-GB" b="0" baseline="0">
                <a:solidFill>
                  <a:srgbClr val="000000"/>
                </a:solidFill>
              </a:rPr>
              <a:t>Ensure that learners have added an identifying letter or number to their rating sheet. This is important so they can be matched to the ratings provided after the main induction content.</a:t>
            </a:r>
          </a:p>
          <a:p>
            <a:pPr marL="171450" marR="0" lvl="0" indent="-171450" algn="l" defTabSz="914400" rtl="0" eaLnBrk="1" fontAlgn="auto" latinLnBrk="0" hangingPunct="1">
              <a:lnSpc>
                <a:spcPct val="100000"/>
              </a:lnSpc>
              <a:spcBef>
                <a:spcPts val="0"/>
              </a:spcBef>
              <a:spcAft>
                <a:spcPts val="0"/>
              </a:spcAft>
              <a:buClrTx/>
              <a:buSzTx/>
              <a:buFont typeface="Calibri" panose="020F0502020204030204" pitchFamily="34" charset="0"/>
              <a:buChar char="–"/>
              <a:tabLst/>
              <a:defRPr/>
            </a:pPr>
            <a:r>
              <a:rPr lang="en-GB" b="0" baseline="0">
                <a:solidFill>
                  <a:srgbClr val="FF0000"/>
                </a:solidFill>
              </a:rPr>
              <a:t>Please collect/ask for these to be returned after they have done so.</a:t>
            </a:r>
            <a:endParaRPr lang="en-GB">
              <a:solidFill>
                <a:srgbClr val="FF0000"/>
              </a:solidFill>
            </a:endParaRPr>
          </a:p>
          <a:p>
            <a:endParaRPr lang="en-GB"/>
          </a:p>
          <a:p>
            <a:endParaRPr lang="en-GB"/>
          </a:p>
        </p:txBody>
      </p:sp>
      <p:sp>
        <p:nvSpPr>
          <p:cNvPr id="4" name="Slide Number Placeholder 3"/>
          <p:cNvSpPr>
            <a:spLocks noGrp="1"/>
          </p:cNvSpPr>
          <p:nvPr>
            <p:ph type="sldNum" sz="quarter" idx="10"/>
          </p:nvPr>
        </p:nvSpPr>
        <p:spPr/>
        <p:txBody>
          <a:bodyPr/>
          <a:lstStyle/>
          <a:p>
            <a:fld id="{BF597B61-DA67-464F-A347-029C6BE75AF0}" type="slidenum">
              <a:rPr lang="en-GB" smtClean="0"/>
              <a:pPr/>
              <a:t>3</a:t>
            </a:fld>
            <a:endParaRPr lang="en-GB"/>
          </a:p>
        </p:txBody>
      </p:sp>
    </p:spTree>
    <p:extLst>
      <p:ext uri="{BB962C8B-B14F-4D97-AF65-F5344CB8AC3E}">
        <p14:creationId xmlns:p14="http://schemas.microsoft.com/office/powerpoint/2010/main" val="230905948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70000" lnSpcReduction="20000"/>
          </a:bodyPr>
          <a:lstStyle/>
          <a:p>
            <a:pPr algn="l">
              <a:lnSpc>
                <a:spcPct val="90000"/>
              </a:lnSpc>
            </a:pPr>
            <a:r>
              <a:rPr lang="en-GB" altLang="en-US" sz="1200" b="1">
                <a:solidFill>
                  <a:srgbClr val="000000"/>
                </a:solidFill>
                <a:latin typeface="+mn-lt"/>
              </a:rPr>
              <a:t>Suicide Prevention and Mental Health strategies </a:t>
            </a:r>
          </a:p>
          <a:p>
            <a:pPr marL="171450" indent="-171450" algn="l">
              <a:lnSpc>
                <a:spcPct val="90000"/>
              </a:lnSpc>
              <a:buFont typeface="Calibri" panose="020F0502020204030204" pitchFamily="34" charset="0"/>
              <a:buChar char="–"/>
            </a:pPr>
            <a:r>
              <a:rPr lang="en-GB" altLang="en-US" sz="1200" b="0" baseline="0">
                <a:solidFill>
                  <a:srgbClr val="000000"/>
                </a:solidFill>
                <a:latin typeface="+mn-lt"/>
              </a:rPr>
              <a:t>Recent national strategies recognise the need to improve upon the way we respond to distress and included c</a:t>
            </a:r>
            <a:r>
              <a:rPr lang="en-GB" altLang="en-US" sz="1200" b="0">
                <a:solidFill>
                  <a:srgbClr val="000000"/>
                </a:solidFill>
                <a:latin typeface="+mn-lt"/>
              </a:rPr>
              <a:t>ommitments </a:t>
            </a:r>
            <a:r>
              <a:rPr lang="en-GB" altLang="en-US" sz="1200">
                <a:solidFill>
                  <a:srgbClr val="000000"/>
                </a:solidFill>
                <a:latin typeface="+mn-lt"/>
              </a:rPr>
              <a:t>to do so</a:t>
            </a:r>
            <a:r>
              <a:rPr lang="en-GB" altLang="en-US" sz="1200" baseline="0">
                <a:solidFill>
                  <a:srgbClr val="000000"/>
                </a:solidFill>
                <a:latin typeface="+mn-lt"/>
              </a:rPr>
              <a:t>. </a:t>
            </a:r>
          </a:p>
          <a:p>
            <a:pPr marL="171450" indent="-171450" algn="l">
              <a:lnSpc>
                <a:spcPct val="90000"/>
              </a:lnSpc>
              <a:buFont typeface="Calibri" panose="020F0502020204030204" pitchFamily="34" charset="0"/>
              <a:buChar char="–"/>
            </a:pPr>
            <a:r>
              <a:rPr lang="en-GB" altLang="en-US" sz="1200" baseline="0">
                <a:solidFill>
                  <a:srgbClr val="000000"/>
                </a:solidFill>
                <a:latin typeface="+mn-lt"/>
              </a:rPr>
              <a:t>Improving our response to distress is seen as a key factor in preventing suicide and self-harm.</a:t>
            </a:r>
          </a:p>
          <a:p>
            <a:pPr algn="l">
              <a:lnSpc>
                <a:spcPct val="90000"/>
              </a:lnSpc>
            </a:pPr>
            <a:endParaRPr lang="en-GB" altLang="en-US" sz="1200" baseline="0">
              <a:solidFill>
                <a:srgbClr val="000000"/>
              </a:solidFill>
              <a:latin typeface="+mn-lt"/>
            </a:endParaRPr>
          </a:p>
          <a:p>
            <a:pPr algn="l">
              <a:lnSpc>
                <a:spcPct val="90000"/>
              </a:lnSpc>
            </a:pPr>
            <a:r>
              <a:rPr lang="en-GB" altLang="en-US" sz="1200" b="1">
                <a:solidFill>
                  <a:srgbClr val="000000"/>
                </a:solidFill>
                <a:latin typeface="+mn-lt"/>
              </a:rPr>
              <a:t>National engagement programme and evidence review</a:t>
            </a:r>
          </a:p>
          <a:p>
            <a:pPr algn="l">
              <a:lnSpc>
                <a:spcPct val="90000"/>
              </a:lnSpc>
            </a:pPr>
            <a:r>
              <a:rPr lang="en-GB" altLang="en-US" sz="1200" b="0">
                <a:solidFill>
                  <a:srgbClr val="000000"/>
                </a:solidFill>
                <a:latin typeface="+mn-lt"/>
              </a:rPr>
              <a:t>The Scottish Government conducted an extended national engagement exercise with key stakeholders (</a:t>
            </a:r>
            <a:r>
              <a:rPr lang="en-GB" altLang="en-US" sz="1200" b="0" baseline="0">
                <a:solidFill>
                  <a:srgbClr val="000000"/>
                </a:solidFill>
                <a:latin typeface="+mn-lt"/>
              </a:rPr>
              <a:t>including service users and providers) as well as a review of existing evidence </a:t>
            </a:r>
            <a:r>
              <a:rPr lang="en-GB" altLang="en-US" sz="1200" b="0">
                <a:solidFill>
                  <a:srgbClr val="000000"/>
                </a:solidFill>
                <a:latin typeface="+mn-lt"/>
              </a:rPr>
              <a:t>(2013-15). K</a:t>
            </a:r>
            <a:r>
              <a:rPr lang="en-GB" altLang="en-US" sz="1200" b="0" baseline="0">
                <a:solidFill>
                  <a:srgbClr val="000000"/>
                </a:solidFill>
                <a:latin typeface="+mn-lt"/>
              </a:rPr>
              <a:t>ey findings included: </a:t>
            </a:r>
            <a:endParaRPr lang="en-GB" altLang="en-US" sz="1200" b="0">
              <a:solidFill>
                <a:srgbClr val="000000"/>
              </a:solidFill>
              <a:latin typeface="+mn-lt"/>
            </a:endParaRPr>
          </a:p>
          <a:p>
            <a:pPr marL="171450" lvl="1" indent="-171450" algn="l">
              <a:lnSpc>
                <a:spcPct val="90000"/>
              </a:lnSpc>
              <a:buFont typeface="Calibri" panose="020F0502020204030204" pitchFamily="34" charset="0"/>
              <a:buChar char="–"/>
            </a:pPr>
            <a:r>
              <a:rPr lang="en-GB" altLang="en-US" sz="1200">
                <a:solidFill>
                  <a:srgbClr val="000000"/>
                </a:solidFill>
                <a:latin typeface="+mn-lt"/>
              </a:rPr>
              <a:t>No</a:t>
            </a:r>
            <a:r>
              <a:rPr lang="en-GB" altLang="en-US" sz="1200" baseline="0">
                <a:solidFill>
                  <a:srgbClr val="000000"/>
                </a:solidFill>
                <a:latin typeface="+mn-lt"/>
              </a:rPr>
              <a:t> consistent and joined up approach (across agencies or locations) in the way that distress is responded to by frontline services. </a:t>
            </a:r>
          </a:p>
          <a:p>
            <a:pPr marL="171450" lvl="1" indent="-171450" algn="l">
              <a:lnSpc>
                <a:spcPct val="90000"/>
              </a:lnSpc>
              <a:buFont typeface="Calibri" panose="020F0502020204030204" pitchFamily="34" charset="0"/>
              <a:buChar char="–"/>
            </a:pPr>
            <a:r>
              <a:rPr lang="en-GB" altLang="en-US" sz="1200" baseline="0">
                <a:solidFill>
                  <a:srgbClr val="000000"/>
                </a:solidFill>
                <a:latin typeface="+mn-lt"/>
              </a:rPr>
              <a:t>That there was substantial duplication of </a:t>
            </a:r>
            <a:r>
              <a:rPr lang="en-GB" altLang="en-US" sz="1200">
                <a:solidFill>
                  <a:srgbClr val="000000"/>
                </a:solidFill>
                <a:latin typeface="+mn-lt"/>
              </a:rPr>
              <a:t>resources, time and energy involved in responding to distress by frontline services. More than one agency may </a:t>
            </a:r>
            <a:r>
              <a:rPr lang="en-GB" altLang="en-US" sz="1200" baseline="0">
                <a:solidFill>
                  <a:srgbClr val="000000"/>
                </a:solidFill>
                <a:latin typeface="+mn-lt"/>
              </a:rPr>
              <a:t>respond to a single episode of distress. For example: police or ambulance services may respond, transport a person in distress to A&amp;E, where staff there assess and seek further psychiatric assessment.</a:t>
            </a:r>
          </a:p>
          <a:p>
            <a:pPr marL="171450" lvl="1" indent="-171450" algn="l">
              <a:lnSpc>
                <a:spcPct val="90000"/>
              </a:lnSpc>
              <a:buFont typeface="Calibri" panose="020F0502020204030204" pitchFamily="34" charset="0"/>
              <a:buChar char="–"/>
            </a:pPr>
            <a:r>
              <a:rPr lang="en-GB" altLang="en-US" sz="1200">
                <a:solidFill>
                  <a:srgbClr val="000000"/>
                </a:solidFill>
                <a:latin typeface="+mn-lt"/>
              </a:rPr>
              <a:t>T</a:t>
            </a:r>
            <a:r>
              <a:rPr lang="en-GB" altLang="en-US" sz="1200" baseline="0">
                <a:solidFill>
                  <a:srgbClr val="000000"/>
                </a:solidFill>
                <a:latin typeface="+mn-lt"/>
              </a:rPr>
              <a:t>he absence of a standard and consistent response to distress, including effective follow-up support options, leaves many open to ‘</a:t>
            </a:r>
            <a:r>
              <a:rPr lang="en-GB" altLang="en-US" sz="1200">
                <a:solidFill>
                  <a:srgbClr val="000000"/>
                </a:solidFill>
                <a:latin typeface="+mn-lt"/>
              </a:rPr>
              <a:t>revolving door’ experiences of service use.</a:t>
            </a:r>
          </a:p>
          <a:p>
            <a:pPr marL="171450" lvl="1" indent="-171450" algn="l">
              <a:lnSpc>
                <a:spcPct val="90000"/>
              </a:lnSpc>
              <a:buFont typeface="Calibri" panose="020F0502020204030204" pitchFamily="34" charset="0"/>
              <a:buChar char="–"/>
            </a:pPr>
            <a:r>
              <a:rPr lang="en-GB" altLang="en-US" sz="1200" kern="1200">
                <a:solidFill>
                  <a:srgbClr val="000000"/>
                </a:solidFill>
                <a:latin typeface="+mn-lt"/>
                <a:ea typeface="+mn-ea"/>
                <a:cs typeface="+mn-cs"/>
              </a:rPr>
              <a:t>Importantly, those with experience of distress also reported that</a:t>
            </a:r>
            <a:r>
              <a:rPr lang="en-GB" altLang="en-US" sz="1200" kern="1200" baseline="0">
                <a:solidFill>
                  <a:srgbClr val="000000"/>
                </a:solidFill>
                <a:latin typeface="+mn-lt"/>
                <a:ea typeface="+mn-ea"/>
                <a:cs typeface="+mn-cs"/>
              </a:rPr>
              <a:t> they did not always feel they had received a compassionate response. </a:t>
            </a:r>
            <a:endParaRPr lang="en-GB" altLang="en-US" sz="1200" kern="1200">
              <a:solidFill>
                <a:srgbClr val="000000"/>
              </a:solidFill>
              <a:latin typeface="+mn-lt"/>
              <a:ea typeface="+mn-ea"/>
              <a:cs typeface="+mn-cs"/>
            </a:endParaRPr>
          </a:p>
          <a:p>
            <a:pPr marL="342900" lvl="1" indent="-342900" algn="l">
              <a:lnSpc>
                <a:spcPct val="90000"/>
              </a:lnSpc>
              <a:buFontTx/>
              <a:buChar char="-"/>
            </a:pPr>
            <a:endParaRPr lang="en-GB" altLang="en-US" sz="1200">
              <a:solidFill>
                <a:srgbClr val="000000"/>
              </a:solidFill>
              <a:latin typeface="+mn-lt"/>
            </a:endParaRPr>
          </a:p>
          <a:p>
            <a:pPr marL="0" lvl="1" algn="l">
              <a:lnSpc>
                <a:spcPct val="80000"/>
              </a:lnSpc>
              <a:tabLst>
                <a:tab pos="447675" algn="l"/>
              </a:tabLst>
            </a:pPr>
            <a:r>
              <a:rPr lang="en-GB" altLang="en-US" sz="1200" b="1">
                <a:solidFill>
                  <a:srgbClr val="000000"/>
                </a:solidFill>
                <a:latin typeface="+mn-lt"/>
              </a:rPr>
              <a:t>Ministerial announcement: 53 month DBI programme (Nov 2016 -  April 2021)</a:t>
            </a:r>
          </a:p>
          <a:p>
            <a:pPr marL="171450" lvl="1" indent="-171450" algn="l">
              <a:lnSpc>
                <a:spcPct val="80000"/>
              </a:lnSpc>
              <a:buFont typeface="Calibri" panose="020F0502020204030204" pitchFamily="34" charset="0"/>
              <a:buChar char="–"/>
              <a:tabLst>
                <a:tab pos="447675" algn="l"/>
              </a:tabLst>
            </a:pPr>
            <a:r>
              <a:rPr lang="en-GB" sz="1200">
                <a:solidFill>
                  <a:srgbClr val="000000"/>
                </a:solidFill>
                <a:latin typeface="+mn-lt"/>
              </a:rPr>
              <a:t>The commitments made as</a:t>
            </a:r>
            <a:r>
              <a:rPr lang="en-GB" sz="1200" baseline="0">
                <a:solidFill>
                  <a:srgbClr val="000000"/>
                </a:solidFill>
                <a:latin typeface="+mn-lt"/>
              </a:rPr>
              <a:t> part of the suicide and mental health strategies, and the findings from the national engagement exercise, led to a Scottish Government funded 53-month pilot programme of work to develop, test and evaluate a distress brief intervention. </a:t>
            </a:r>
          </a:p>
          <a:p>
            <a:pPr marL="171450" lvl="1" indent="-171450" algn="l">
              <a:lnSpc>
                <a:spcPct val="80000"/>
              </a:lnSpc>
              <a:buFont typeface="Calibri" panose="020F0502020204030204" pitchFamily="34" charset="0"/>
              <a:buChar char="–"/>
              <a:tabLst>
                <a:tab pos="447675" algn="l"/>
              </a:tabLst>
            </a:pPr>
            <a:r>
              <a:rPr lang="en-GB" sz="1200" baseline="0">
                <a:solidFill>
                  <a:srgbClr val="000000"/>
                </a:solidFill>
                <a:latin typeface="+mn-lt"/>
              </a:rPr>
              <a:t>The overarching aim of this programme is to improve co-ordination across agencies, ensuring that quicker access and support can be made available to those in distress as well as supporting greater compassion.</a:t>
            </a:r>
          </a:p>
          <a:p>
            <a:pPr marL="171450" lvl="1" indent="-171450" algn="l">
              <a:lnSpc>
                <a:spcPct val="80000"/>
              </a:lnSpc>
              <a:buFont typeface="Calibri" panose="020F0502020204030204" pitchFamily="34" charset="0"/>
              <a:buChar char="–"/>
              <a:tabLst>
                <a:tab pos="447675" algn="l"/>
              </a:tabLst>
            </a:pPr>
            <a:r>
              <a:rPr lang="en-GB" sz="1200" baseline="0">
                <a:solidFill>
                  <a:srgbClr val="000000"/>
                </a:solidFill>
                <a:latin typeface="+mn-lt"/>
              </a:rPr>
              <a:t>The programme includes development, </a:t>
            </a:r>
            <a:r>
              <a:rPr lang="en-GB" sz="1200">
                <a:solidFill>
                  <a:srgbClr val="000000"/>
                </a:solidFill>
                <a:latin typeface="+mn-lt"/>
              </a:rPr>
              <a:t>testing and evaluation.</a:t>
            </a:r>
          </a:p>
          <a:p>
            <a:pPr marL="171450" lvl="1" indent="-171450" algn="l">
              <a:lnSpc>
                <a:spcPct val="80000"/>
              </a:lnSpc>
              <a:buFont typeface="Calibri" panose="020F0502020204030204" pitchFamily="34" charset="0"/>
              <a:buChar char="–"/>
              <a:tabLst>
                <a:tab pos="447675" algn="l"/>
              </a:tabLst>
            </a:pPr>
            <a:r>
              <a:rPr lang="en-GB" sz="1200">
                <a:solidFill>
                  <a:srgbClr val="000000"/>
                </a:solidFill>
                <a:latin typeface="+mn-lt"/>
              </a:rPr>
              <a:t>Promising initial findings from the pilot led to further commitment to extend and embed DBI nationally between 2021-2024 </a:t>
            </a:r>
          </a:p>
          <a:p>
            <a:pPr marL="0" marR="0" lvl="0" indent="0" algn="l" defTabSz="914400" rtl="0" eaLnBrk="1" fontAlgn="auto" latinLnBrk="0" hangingPunct="1">
              <a:lnSpc>
                <a:spcPct val="90000"/>
              </a:lnSpc>
              <a:spcBef>
                <a:spcPts val="0"/>
              </a:spcBef>
              <a:spcAft>
                <a:spcPts val="0"/>
              </a:spcAft>
              <a:buClrTx/>
              <a:buSzTx/>
              <a:buFontTx/>
              <a:buNone/>
              <a:tabLst/>
              <a:defRPr/>
            </a:pPr>
            <a:endParaRPr lang="en-GB" sz="1200" b="1">
              <a:solidFill>
                <a:srgbClr val="000000"/>
              </a:solidFill>
              <a:latin typeface="+mn-lt"/>
            </a:endParaRPr>
          </a:p>
          <a:p>
            <a:pPr marL="0" marR="0" lvl="0" indent="0" algn="l" defTabSz="914400" rtl="0" eaLnBrk="1" fontAlgn="auto" latinLnBrk="0" hangingPunct="1">
              <a:lnSpc>
                <a:spcPct val="90000"/>
              </a:lnSpc>
              <a:spcBef>
                <a:spcPts val="0"/>
              </a:spcBef>
              <a:spcAft>
                <a:spcPts val="0"/>
              </a:spcAft>
              <a:buClrTx/>
              <a:buSzTx/>
              <a:buFontTx/>
              <a:buNone/>
              <a:tabLst/>
              <a:defRPr/>
            </a:pPr>
            <a:r>
              <a:rPr lang="en-GB" sz="1200" b="1">
                <a:solidFill>
                  <a:srgbClr val="000000"/>
                </a:solidFill>
                <a:latin typeface="+mn-lt"/>
              </a:rPr>
              <a:t>Programme for Government (2020)</a:t>
            </a:r>
          </a:p>
          <a:p>
            <a:pPr marL="171450" marR="0" lvl="0" indent="-171450" algn="l" defTabSz="914400" rtl="0" eaLnBrk="1" fontAlgn="auto" latinLnBrk="0" hangingPunct="1">
              <a:lnSpc>
                <a:spcPct val="90000"/>
              </a:lnSpc>
              <a:spcBef>
                <a:spcPts val="0"/>
              </a:spcBef>
              <a:spcAft>
                <a:spcPts val="0"/>
              </a:spcAft>
              <a:buClrTx/>
              <a:buSzTx/>
              <a:buFontTx/>
              <a:buChar char="-"/>
              <a:tabLst/>
              <a:defRPr/>
            </a:pPr>
            <a:r>
              <a:rPr lang="en-GB" sz="1200" b="0" kern="100">
                <a:solidFill>
                  <a:srgbClr val="000000"/>
                </a:solidFill>
                <a:effectLst/>
                <a:latin typeface="+mn-lt"/>
                <a:ea typeface="DengXian" panose="02010600030101010101" pitchFamily="2" charset="-122"/>
                <a:cs typeface="Arial" panose="020B0604020202020204" pitchFamily="34" charset="0"/>
              </a:rPr>
              <a:t>In 2020</a:t>
            </a:r>
            <a:r>
              <a:rPr lang="en-GB" sz="1200" b="1" kern="100">
                <a:solidFill>
                  <a:srgbClr val="000000"/>
                </a:solidFill>
                <a:effectLst/>
                <a:latin typeface="+mn-lt"/>
                <a:ea typeface="DengXian" panose="02010600030101010101" pitchFamily="2" charset="-122"/>
                <a:cs typeface="Arial" panose="020B0604020202020204" pitchFamily="34" charset="0"/>
              </a:rPr>
              <a:t>, </a:t>
            </a:r>
            <a:r>
              <a:rPr lang="en-GB" sz="1800" kern="100">
                <a:effectLst/>
                <a:latin typeface="Calibri" panose="020F0502020204030204" pitchFamily="34" charset="0"/>
                <a:ea typeface="DengXian" panose="02010600030101010101" pitchFamily="2" charset="-122"/>
                <a:cs typeface="Arial" panose="020B0604020202020204" pitchFamily="34" charset="0"/>
              </a:rPr>
              <a:t>The COVID-19 pandemic was anticipated to have a detrimental impact on population wellbeing.</a:t>
            </a:r>
          </a:p>
          <a:p>
            <a:pPr marL="285750" marR="0" lvl="0" indent="-285750" algn="l" defTabSz="914400" rtl="0" eaLnBrk="1" fontAlgn="auto" latinLnBrk="0" hangingPunct="1">
              <a:lnSpc>
                <a:spcPct val="90000"/>
              </a:lnSpc>
              <a:spcBef>
                <a:spcPts val="0"/>
              </a:spcBef>
              <a:spcAft>
                <a:spcPts val="0"/>
              </a:spcAft>
              <a:buClrTx/>
              <a:buSzTx/>
              <a:buFontTx/>
              <a:buChar char="-"/>
              <a:tabLst/>
              <a:defRPr/>
            </a:pPr>
            <a:r>
              <a:rPr lang="en-GB" sz="1800" kern="100">
                <a:effectLst/>
                <a:latin typeface="Calibri" panose="020F0502020204030204" pitchFamily="34" charset="0"/>
                <a:ea typeface="DengXian" panose="02010600030101010101" pitchFamily="2" charset="-122"/>
                <a:cs typeface="Arial" panose="020B0604020202020204" pitchFamily="34" charset="0"/>
              </a:rPr>
              <a:t>The First Minister, at the time, announced expansion of DBI pilot programme. NHS24 became a nationwide Level 1 referrer from this point onwards.</a:t>
            </a:r>
          </a:p>
          <a:p>
            <a:pPr marL="285750" marR="0" lvl="0" indent="-285750" algn="l" defTabSz="914400" rtl="0" eaLnBrk="1" fontAlgn="auto" latinLnBrk="0" hangingPunct="1">
              <a:lnSpc>
                <a:spcPct val="90000"/>
              </a:lnSpc>
              <a:spcBef>
                <a:spcPts val="0"/>
              </a:spcBef>
              <a:spcAft>
                <a:spcPts val="0"/>
              </a:spcAft>
              <a:buClrTx/>
              <a:buSzTx/>
              <a:buFontTx/>
              <a:buChar char="-"/>
              <a:tabLst/>
              <a:defRPr/>
            </a:pPr>
            <a:r>
              <a:rPr lang="en-GB" sz="1800" kern="100">
                <a:effectLst/>
                <a:latin typeface="Calibri" panose="020F0502020204030204" pitchFamily="34" charset="0"/>
                <a:ea typeface="DengXian" panose="02010600030101010101" pitchFamily="2" charset="-122"/>
                <a:cs typeface="Arial" panose="020B0604020202020204" pitchFamily="34" charset="0"/>
              </a:rPr>
              <a:t>This initiative continued after the pandemic was over to ensure more people across Scotland benefited from the support available through DBI. </a:t>
            </a:r>
          </a:p>
          <a:p>
            <a:pPr marL="285750" marR="0" lvl="0" indent="-285750" algn="l" defTabSz="914400" rtl="0" eaLnBrk="1" fontAlgn="auto" latinLnBrk="0" hangingPunct="1">
              <a:lnSpc>
                <a:spcPct val="90000"/>
              </a:lnSpc>
              <a:spcBef>
                <a:spcPts val="0"/>
              </a:spcBef>
              <a:spcAft>
                <a:spcPts val="0"/>
              </a:spcAft>
              <a:buClrTx/>
              <a:buSzTx/>
              <a:buFontTx/>
              <a:buChar char="-"/>
              <a:tabLst/>
              <a:defRPr/>
            </a:pPr>
            <a:r>
              <a:rPr lang="en-GB" sz="1800" kern="100">
                <a:effectLst/>
                <a:latin typeface="Calibri" panose="020F0502020204030204" pitchFamily="34" charset="0"/>
                <a:ea typeface="DengXian" panose="02010600030101010101" pitchFamily="2" charset="-122"/>
                <a:cs typeface="Arial" panose="020B0604020202020204" pitchFamily="34" charset="0"/>
              </a:rPr>
              <a:t>A transitional phase was arranged from 2021-2024 with commitments to extend and embed DBI into every H&amp;SCP nationally. </a:t>
            </a:r>
            <a:endParaRPr lang="en-GB" sz="1800" kern="100">
              <a:effectLst/>
              <a:latin typeface="Aptos" panose="020B0004020202020204" pitchFamily="34" charset="0"/>
              <a:ea typeface="DengXian" panose="02010600030101010101" pitchFamily="2" charset="-122"/>
              <a:cs typeface="Arial" panose="020B0604020202020204" pitchFamily="34" charset="0"/>
            </a:endParaRPr>
          </a:p>
          <a:p>
            <a:pPr marL="171450" marR="0" lvl="0" indent="-171450" algn="l" defTabSz="914400" rtl="0" eaLnBrk="1" fontAlgn="auto" latinLnBrk="0" hangingPunct="1">
              <a:lnSpc>
                <a:spcPct val="90000"/>
              </a:lnSpc>
              <a:spcBef>
                <a:spcPts val="0"/>
              </a:spcBef>
              <a:spcAft>
                <a:spcPts val="0"/>
              </a:spcAft>
              <a:buClrTx/>
              <a:buSzTx/>
              <a:buFontTx/>
              <a:buChar char="-"/>
              <a:tabLst/>
              <a:defRPr/>
            </a:pPr>
            <a:endParaRPr lang="en-GB" sz="1200" b="1">
              <a:solidFill>
                <a:srgbClr val="000000"/>
              </a:solidFill>
              <a:latin typeface="+mn-lt"/>
            </a:endParaRPr>
          </a:p>
          <a:p>
            <a:pPr algn="l">
              <a:lnSpc>
                <a:spcPct val="90000"/>
              </a:lnSpc>
            </a:pPr>
            <a:endParaRPr lang="en-GB" sz="1200">
              <a:solidFill>
                <a:srgbClr val="000000"/>
              </a:solidFill>
              <a:latin typeface="+mn-lt"/>
            </a:endParaRPr>
          </a:p>
          <a:p>
            <a:pPr algn="l">
              <a:lnSpc>
                <a:spcPct val="90000"/>
              </a:lnSpc>
            </a:pPr>
            <a:endParaRPr lang="en-GB" sz="1200">
              <a:solidFill>
                <a:srgbClr val="000000"/>
              </a:solidFill>
              <a:latin typeface="+mn-lt"/>
            </a:endParaRPr>
          </a:p>
        </p:txBody>
      </p:sp>
      <p:sp>
        <p:nvSpPr>
          <p:cNvPr id="4" name="Slide Number Placeholder 3"/>
          <p:cNvSpPr>
            <a:spLocks noGrp="1"/>
          </p:cNvSpPr>
          <p:nvPr>
            <p:ph type="sldNum" sz="quarter" idx="10"/>
          </p:nvPr>
        </p:nvSpPr>
        <p:spPr/>
        <p:txBody>
          <a:bodyPr/>
          <a:lstStyle/>
          <a:p>
            <a:fld id="{BF597B61-DA67-464F-A347-029C6BE75AF0}" type="slidenum">
              <a:rPr lang="en-GB" smtClean="0"/>
              <a:pPr/>
              <a:t>4</a:t>
            </a:fld>
            <a:endParaRPr lang="en-GB"/>
          </a:p>
        </p:txBody>
      </p:sp>
    </p:spTree>
    <p:extLst>
      <p:ext uri="{BB962C8B-B14F-4D97-AF65-F5344CB8AC3E}">
        <p14:creationId xmlns:p14="http://schemas.microsoft.com/office/powerpoint/2010/main" val="314405484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77500" lnSpcReduction="20000"/>
          </a:bodyPr>
          <a:lstStyle/>
          <a:p>
            <a:pPr marL="0" indent="0">
              <a:buNone/>
            </a:pPr>
            <a:r>
              <a:rPr lang="en-US" sz="1200" b="1">
                <a:solidFill>
                  <a:srgbClr val="000000"/>
                </a:solidFill>
                <a:latin typeface="+mn-lt"/>
              </a:rPr>
              <a:t>Key definitions within DBI</a:t>
            </a:r>
          </a:p>
          <a:p>
            <a:pPr marL="171450" indent="-171450" algn="l">
              <a:lnSpc>
                <a:spcPct val="80000"/>
              </a:lnSpc>
              <a:buFont typeface="Calibri" panose="020F0502020204030204" pitchFamily="34" charset="0"/>
              <a:buChar char="–"/>
              <a:tabLst>
                <a:tab pos="447675" algn="l"/>
              </a:tabLst>
            </a:pPr>
            <a:r>
              <a:rPr lang="en-US" sz="1200" b="0">
                <a:solidFill>
                  <a:srgbClr val="000000"/>
                </a:solidFill>
                <a:latin typeface="+mn-lt"/>
              </a:rPr>
              <a:t>When we talk about a Distress Brief Intervention </a:t>
            </a:r>
            <a:r>
              <a:rPr lang="en-US" sz="1200" b="0" baseline="0">
                <a:solidFill>
                  <a:srgbClr val="000000"/>
                </a:solidFill>
                <a:latin typeface="+mn-lt"/>
              </a:rPr>
              <a:t>we are referring to a “</a:t>
            </a:r>
            <a:r>
              <a:rPr lang="en-US" sz="1200" b="0" i="0" baseline="0">
                <a:solidFill>
                  <a:srgbClr val="000000"/>
                </a:solidFill>
                <a:latin typeface="+mn-lt"/>
              </a:rPr>
              <a:t>low </a:t>
            </a:r>
            <a:r>
              <a:rPr lang="en-GB" sz="1200" b="0" i="0">
                <a:solidFill>
                  <a:srgbClr val="000000"/>
                </a:solidFill>
                <a:latin typeface="+mn-lt"/>
              </a:rPr>
              <a:t>intensity, time limited and supportive problem solving contact with an individual in distress”. This means</a:t>
            </a:r>
            <a:r>
              <a:rPr lang="en-GB" sz="1200" b="0" i="0" baseline="0">
                <a:solidFill>
                  <a:srgbClr val="000000"/>
                </a:solidFill>
                <a:latin typeface="+mn-lt"/>
              </a:rPr>
              <a:t> DBI is not an extended or intensive therapeutic intervention or treatment approach. Other pathways and options already exist for individuals who require more intensive or specialist support of this kind. </a:t>
            </a:r>
          </a:p>
          <a:p>
            <a:pPr marL="171450" indent="-171450" algn="l">
              <a:lnSpc>
                <a:spcPct val="80000"/>
              </a:lnSpc>
              <a:buFont typeface="Calibri" panose="020F0502020204030204" pitchFamily="34" charset="0"/>
              <a:buChar char="–"/>
              <a:tabLst>
                <a:tab pos="447675" algn="l"/>
              </a:tabLst>
            </a:pPr>
            <a:endParaRPr lang="en-GB" sz="1200" b="0" i="0" baseline="0">
              <a:solidFill>
                <a:srgbClr val="000000"/>
              </a:solidFill>
              <a:latin typeface="+mn-lt"/>
            </a:endParaRPr>
          </a:p>
          <a:p>
            <a:pPr marL="171450" indent="-171450" algn="l">
              <a:lnSpc>
                <a:spcPct val="80000"/>
              </a:lnSpc>
              <a:buFont typeface="Calibri" panose="020F0502020204030204" pitchFamily="34" charset="0"/>
              <a:buChar char="–"/>
              <a:tabLst>
                <a:tab pos="447675" algn="l"/>
              </a:tabLst>
            </a:pPr>
            <a:r>
              <a:rPr lang="en-GB" sz="1200" b="0" i="0" baseline="0">
                <a:solidFill>
                  <a:srgbClr val="000000"/>
                </a:solidFill>
                <a:latin typeface="+mn-lt"/>
              </a:rPr>
              <a:t>Of key importance is the way in which distress is defined and understood in practice, as this will influence who is eligible to receive DBI and who is not. Distress can present in various forms, and in order to ensure the wide-range of relevant experiences of distress are captured, the working definition of distress for the DBI programme is:</a:t>
            </a:r>
            <a:r>
              <a:rPr lang="en-GB" sz="1200" i="1">
                <a:solidFill>
                  <a:srgbClr val="000000"/>
                </a:solidFill>
                <a:latin typeface="+mn-lt"/>
              </a:rPr>
              <a:t> “an emotional pain for which the person sought, or was referred for, help and which does not require (further) emergency service response”. </a:t>
            </a:r>
            <a:r>
              <a:rPr lang="en-GB" sz="1200" i="0">
                <a:solidFill>
                  <a:srgbClr val="000000"/>
                </a:solidFill>
                <a:latin typeface="+mn-lt"/>
              </a:rPr>
              <a:t>This is a working definition and its</a:t>
            </a:r>
            <a:r>
              <a:rPr lang="en-GB" sz="1200" i="0" baseline="0">
                <a:solidFill>
                  <a:srgbClr val="000000"/>
                </a:solidFill>
                <a:latin typeface="+mn-lt"/>
              </a:rPr>
              <a:t> suitability</a:t>
            </a:r>
            <a:r>
              <a:rPr lang="en-GB" sz="1200" i="0">
                <a:solidFill>
                  <a:srgbClr val="000000"/>
                </a:solidFill>
                <a:latin typeface="+mn-lt"/>
              </a:rPr>
              <a:t> will be</a:t>
            </a:r>
            <a:r>
              <a:rPr lang="en-GB" sz="1200" i="0" baseline="0">
                <a:solidFill>
                  <a:srgbClr val="000000"/>
                </a:solidFill>
                <a:latin typeface="+mn-lt"/>
              </a:rPr>
              <a:t> carefully assessed as part of the DBI programme of work.</a:t>
            </a:r>
          </a:p>
          <a:p>
            <a:pPr marL="171450" indent="-171450" algn="l">
              <a:lnSpc>
                <a:spcPct val="80000"/>
              </a:lnSpc>
              <a:buFont typeface="Calibri" panose="020F0502020204030204" pitchFamily="34" charset="0"/>
              <a:buChar char="–"/>
              <a:tabLst>
                <a:tab pos="447675" algn="l"/>
              </a:tabLst>
            </a:pPr>
            <a:endParaRPr lang="en-GB" sz="1200" b="0" i="0" baseline="0">
              <a:solidFill>
                <a:srgbClr val="000000"/>
              </a:solidFill>
              <a:latin typeface="+mn-lt"/>
            </a:endParaRPr>
          </a:p>
          <a:p>
            <a:pPr marL="171450" indent="-171450" algn="l">
              <a:lnSpc>
                <a:spcPct val="80000"/>
              </a:lnSpc>
              <a:buFont typeface="Calibri" panose="020F0502020204030204" pitchFamily="34" charset="0"/>
              <a:buChar char="–"/>
              <a:tabLst>
                <a:tab pos="447675" algn="l"/>
              </a:tabLst>
            </a:pPr>
            <a:r>
              <a:rPr lang="en-GB" sz="1200" b="0">
                <a:solidFill>
                  <a:srgbClr val="000000"/>
                </a:solidFill>
                <a:latin typeface="+mn-lt"/>
              </a:rPr>
              <a:t>Learners may wish clarification</a:t>
            </a:r>
            <a:r>
              <a:rPr lang="en-GB" sz="1200" b="0" baseline="0">
                <a:solidFill>
                  <a:srgbClr val="000000"/>
                </a:solidFill>
                <a:latin typeface="+mn-lt"/>
              </a:rPr>
              <a:t> of what it is that is meant by ‘further emergency service response’ in relation to their own role. In practice this means that DBI does not replace existing options where further treatment or assessment for physical or mental ill health is required. DBI is a valuable additional option which frontline staff should use to address the high number of presentations for distress where further treatment or assessment is not immediately necessary. </a:t>
            </a:r>
          </a:p>
          <a:p>
            <a:pPr marL="361950" marR="0" lvl="0" indent="-361950" algn="l" defTabSz="914400" rtl="0" eaLnBrk="1" fontAlgn="auto" latinLnBrk="0" hangingPunct="1">
              <a:lnSpc>
                <a:spcPct val="80000"/>
              </a:lnSpc>
              <a:spcBef>
                <a:spcPts val="0"/>
              </a:spcBef>
              <a:spcAft>
                <a:spcPts val="0"/>
              </a:spcAft>
              <a:buClrTx/>
              <a:buSzTx/>
              <a:buFontTx/>
              <a:buChar char="-"/>
              <a:tabLst>
                <a:tab pos="447675" algn="l"/>
              </a:tabLst>
              <a:defRPr/>
            </a:pPr>
            <a:endParaRPr lang="en-GB" sz="1200" baseline="0">
              <a:solidFill>
                <a:srgbClr val="000000"/>
              </a:solidFill>
              <a:latin typeface="+mn-lt"/>
            </a:endParaRPr>
          </a:p>
          <a:p>
            <a:pPr marL="0" marR="0" indent="0" algn="l" defTabSz="457200" rtl="0" eaLnBrk="1" fontAlgn="auto" latinLnBrk="0" hangingPunct="1">
              <a:lnSpc>
                <a:spcPct val="100000"/>
              </a:lnSpc>
              <a:spcBef>
                <a:spcPts val="0"/>
              </a:spcBef>
              <a:spcAft>
                <a:spcPts val="0"/>
              </a:spcAft>
              <a:buClrTx/>
              <a:buSzTx/>
              <a:buFontTx/>
              <a:buNone/>
              <a:tabLst/>
              <a:defRPr/>
            </a:pPr>
            <a:r>
              <a:rPr lang="en-GB" sz="1200" b="1" baseline="0">
                <a:solidFill>
                  <a:srgbClr val="000000"/>
                </a:solidFill>
                <a:latin typeface="+mn-lt"/>
              </a:rPr>
              <a:t>DBI is a 2 level response</a:t>
            </a:r>
          </a:p>
          <a:p>
            <a:pPr marL="171450" marR="0" indent="-171450" algn="l" defTabSz="457200" rtl="0" eaLnBrk="1" fontAlgn="auto" latinLnBrk="0" hangingPunct="1">
              <a:lnSpc>
                <a:spcPct val="100000"/>
              </a:lnSpc>
              <a:spcBef>
                <a:spcPts val="0"/>
              </a:spcBef>
              <a:spcAft>
                <a:spcPts val="0"/>
              </a:spcAft>
              <a:buClrTx/>
              <a:buSzTx/>
              <a:buFont typeface="Calibri" panose="020F0502020204030204" pitchFamily="34" charset="0"/>
              <a:buChar char="–"/>
              <a:tabLst/>
              <a:defRPr/>
            </a:pPr>
            <a:r>
              <a:rPr lang="en-GB" sz="1200" b="0" i="0" baseline="0">
                <a:solidFill>
                  <a:srgbClr val="000000"/>
                </a:solidFill>
                <a:latin typeface="+mn-lt"/>
              </a:rPr>
              <a:t>It has the </a:t>
            </a:r>
            <a:r>
              <a:rPr lang="en-US" sz="1200" b="0" i="0" kern="1200" baseline="0">
                <a:solidFill>
                  <a:srgbClr val="000000"/>
                </a:solidFill>
                <a:effectLst/>
                <a:latin typeface="+mn-lt"/>
                <a:ea typeface="+mn-ea"/>
                <a:cs typeface="+mn-cs"/>
              </a:rPr>
              <a:t>overarching aim of improving coordination across agencies, providing quicker access to support and ensuring more consistency in the compassion experienced by those in distress.</a:t>
            </a:r>
          </a:p>
          <a:p>
            <a:pPr marL="171450" marR="0" indent="-171450" algn="l" defTabSz="457200" rtl="0" eaLnBrk="1" fontAlgn="auto" latinLnBrk="0" hangingPunct="1">
              <a:lnSpc>
                <a:spcPct val="100000"/>
              </a:lnSpc>
              <a:spcBef>
                <a:spcPts val="0"/>
              </a:spcBef>
              <a:spcAft>
                <a:spcPts val="0"/>
              </a:spcAft>
              <a:buClrTx/>
              <a:buSzTx/>
              <a:buFont typeface="Calibri" panose="020F0502020204030204" pitchFamily="34" charset="0"/>
              <a:buChar char="–"/>
              <a:tabLst/>
              <a:defRPr/>
            </a:pPr>
            <a:r>
              <a:rPr lang="en-US" sz="1200" b="0" i="0" kern="1200" baseline="0">
                <a:solidFill>
                  <a:srgbClr val="000000"/>
                </a:solidFill>
                <a:effectLst/>
                <a:latin typeface="+mn-lt"/>
                <a:ea typeface="+mn-ea"/>
                <a:cs typeface="+mn-cs"/>
              </a:rPr>
              <a:t>A person in distress should be able to “ask once and get help fast”. </a:t>
            </a:r>
          </a:p>
          <a:p>
            <a:pPr marL="171450" marR="0" indent="-171450" algn="l" defTabSz="457200" rtl="0" eaLnBrk="1" fontAlgn="auto" latinLnBrk="0" hangingPunct="1">
              <a:lnSpc>
                <a:spcPct val="100000"/>
              </a:lnSpc>
              <a:spcBef>
                <a:spcPts val="0"/>
              </a:spcBef>
              <a:spcAft>
                <a:spcPts val="0"/>
              </a:spcAft>
              <a:buClrTx/>
              <a:buSzTx/>
              <a:buFont typeface="Calibri" panose="020F0502020204030204" pitchFamily="34" charset="0"/>
              <a:buChar char="–"/>
              <a:tabLst/>
              <a:defRPr/>
            </a:pPr>
            <a:endParaRPr lang="en-US" sz="1200" b="1" i="0" kern="1200" baseline="0">
              <a:solidFill>
                <a:srgbClr val="000000"/>
              </a:solidFill>
              <a:effectLst/>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 typeface="Calibri" panose="020F0502020204030204" pitchFamily="34" charset="0"/>
              <a:buNone/>
              <a:tabLst/>
              <a:defRPr/>
            </a:pPr>
            <a:r>
              <a:rPr lang="en-US" sz="1200" b="1" i="0" kern="1200" baseline="0">
                <a:solidFill>
                  <a:srgbClr val="000000"/>
                </a:solidFill>
                <a:effectLst/>
                <a:latin typeface="+mn-lt"/>
                <a:ea typeface="+mn-ea"/>
                <a:cs typeface="+mn-cs"/>
              </a:rPr>
              <a:t>The DBI Level 1 response </a:t>
            </a:r>
            <a:r>
              <a:rPr lang="en-US" sz="1200" b="0" i="0" kern="1200" baseline="0">
                <a:solidFill>
                  <a:srgbClr val="000000"/>
                </a:solidFill>
                <a:effectLst/>
                <a:latin typeface="+mn-lt"/>
                <a:ea typeface="+mn-ea"/>
                <a:cs typeface="+mn-cs"/>
              </a:rPr>
              <a:t>seeks to enhance the immediate frontline response to those in distress. </a:t>
            </a:r>
          </a:p>
          <a:p>
            <a:pPr marL="171450" marR="0" indent="-171450" algn="l" defTabSz="457200" rtl="0" eaLnBrk="1" fontAlgn="auto" latinLnBrk="0" hangingPunct="1">
              <a:lnSpc>
                <a:spcPct val="100000"/>
              </a:lnSpc>
              <a:spcBef>
                <a:spcPts val="0"/>
              </a:spcBef>
              <a:spcAft>
                <a:spcPts val="0"/>
              </a:spcAft>
              <a:buClrTx/>
              <a:buSzTx/>
              <a:buFont typeface="Calibri" panose="020F0502020204030204" pitchFamily="34" charset="0"/>
              <a:buChar char="–"/>
              <a:tabLst/>
              <a:defRPr/>
            </a:pPr>
            <a:r>
              <a:rPr lang="en-US" sz="1200" b="0" i="0" kern="1200" baseline="0">
                <a:solidFill>
                  <a:srgbClr val="000000"/>
                </a:solidFill>
                <a:effectLst/>
                <a:latin typeface="+mn-lt"/>
                <a:ea typeface="+mn-ea"/>
                <a:cs typeface="+mn-cs"/>
              </a:rPr>
              <a:t>It will be delivered by frontline agencies and their staff in a wide range of different roles, including staff in A&amp;E/Emergency Departments, General Practice, Social Care, Police Scotland, Scottish Ambulance Services.  </a:t>
            </a:r>
          </a:p>
          <a:p>
            <a:pPr marL="171450" marR="0" indent="-171450" algn="l" defTabSz="457200" rtl="0" eaLnBrk="1" fontAlgn="auto" latinLnBrk="0" hangingPunct="1">
              <a:lnSpc>
                <a:spcPct val="100000"/>
              </a:lnSpc>
              <a:spcBef>
                <a:spcPts val="0"/>
              </a:spcBef>
              <a:spcAft>
                <a:spcPts val="0"/>
              </a:spcAft>
              <a:buClrTx/>
              <a:buSzTx/>
              <a:buFont typeface="Calibri" panose="020F0502020204030204" pitchFamily="34" charset="0"/>
              <a:buChar char="–"/>
              <a:tabLst/>
              <a:defRPr/>
            </a:pPr>
            <a:r>
              <a:rPr lang="en-US" sz="1200" b="0" i="0" kern="1200" baseline="0">
                <a:solidFill>
                  <a:srgbClr val="000000"/>
                </a:solidFill>
                <a:effectLst/>
                <a:latin typeface="+mn-lt"/>
                <a:ea typeface="+mn-ea"/>
                <a:cs typeface="+mn-cs"/>
              </a:rPr>
              <a:t>It is a straightforward response in which frontline staff undertake an empathic assessment with the individual, engage them, understand and acknowledge their distress. Staff providing DBI Level 1 will then be able to </a:t>
            </a:r>
            <a:r>
              <a:rPr lang="en-US" sz="1200" b="0" i="0" kern="1200">
                <a:solidFill>
                  <a:srgbClr val="000000"/>
                </a:solidFill>
                <a:effectLst/>
                <a:latin typeface="+mn-lt"/>
                <a:ea typeface="+mn-ea"/>
                <a:cs typeface="+mn-cs"/>
              </a:rPr>
              <a:t>offer a</a:t>
            </a:r>
            <a:r>
              <a:rPr lang="en-US" sz="1200" b="0" i="0" kern="1200" baseline="0">
                <a:solidFill>
                  <a:srgbClr val="000000"/>
                </a:solidFill>
                <a:effectLst/>
                <a:latin typeface="+mn-lt"/>
                <a:ea typeface="+mn-ea"/>
                <a:cs typeface="+mn-cs"/>
              </a:rPr>
              <a:t> </a:t>
            </a:r>
            <a:r>
              <a:rPr lang="en-US" sz="1200" b="0" i="0" kern="1200">
                <a:solidFill>
                  <a:srgbClr val="000000"/>
                </a:solidFill>
                <a:effectLst/>
                <a:latin typeface="+mn-lt"/>
                <a:ea typeface="+mn-ea"/>
                <a:cs typeface="+mn-cs"/>
              </a:rPr>
              <a:t>referral </a:t>
            </a:r>
            <a:r>
              <a:rPr lang="en-GB" sz="1200" b="0" i="0" kern="1200">
                <a:solidFill>
                  <a:srgbClr val="000000"/>
                </a:solidFill>
                <a:effectLst/>
                <a:latin typeface="+mn-lt"/>
                <a:ea typeface="+mn-ea"/>
                <a:cs typeface="+mn-cs"/>
              </a:rPr>
              <a:t>to a local DBI Level</a:t>
            </a:r>
            <a:r>
              <a:rPr lang="en-GB" sz="1200" b="0" i="0" kern="1200" baseline="0">
                <a:solidFill>
                  <a:srgbClr val="000000"/>
                </a:solidFill>
                <a:effectLst/>
                <a:latin typeface="+mn-lt"/>
                <a:ea typeface="+mn-ea"/>
                <a:cs typeface="+mn-cs"/>
              </a:rPr>
              <a:t> 2 </a:t>
            </a:r>
            <a:r>
              <a:rPr lang="en-GB" sz="1200" b="0" i="0" kern="1200">
                <a:solidFill>
                  <a:srgbClr val="000000"/>
                </a:solidFill>
                <a:effectLst/>
                <a:latin typeface="+mn-lt"/>
                <a:ea typeface="+mn-ea"/>
                <a:cs typeface="+mn-cs"/>
              </a:rPr>
              <a:t>service provided by a commissioned 3</a:t>
            </a:r>
            <a:r>
              <a:rPr lang="en-GB" sz="1200" b="0" i="0" kern="1200" baseline="30000">
                <a:solidFill>
                  <a:srgbClr val="000000"/>
                </a:solidFill>
                <a:effectLst/>
                <a:latin typeface="+mn-lt"/>
                <a:ea typeface="+mn-ea"/>
                <a:cs typeface="+mn-cs"/>
              </a:rPr>
              <a:t>rd</a:t>
            </a:r>
            <a:r>
              <a:rPr lang="en-GB" sz="1200" b="0" i="0" kern="1200">
                <a:solidFill>
                  <a:srgbClr val="000000"/>
                </a:solidFill>
                <a:effectLst/>
                <a:latin typeface="+mn-lt"/>
                <a:ea typeface="+mn-ea"/>
                <a:cs typeface="+mn-cs"/>
              </a:rPr>
              <a:t> sector organisation  in the community. This simple,</a:t>
            </a:r>
            <a:r>
              <a:rPr lang="en-GB" sz="1200" b="0" i="0" kern="1200" baseline="0">
                <a:solidFill>
                  <a:srgbClr val="000000"/>
                </a:solidFill>
                <a:effectLst/>
                <a:latin typeface="+mn-lt"/>
                <a:ea typeface="+mn-ea"/>
                <a:cs typeface="+mn-cs"/>
              </a:rPr>
              <a:t> straightforward approach is underpinned by compassion for the individual and the desire to help them.</a:t>
            </a:r>
          </a:p>
          <a:p>
            <a:pPr marL="0" marR="0" indent="0" algn="l" defTabSz="457200" rtl="0" eaLnBrk="1" fontAlgn="auto" latinLnBrk="0" hangingPunct="1">
              <a:lnSpc>
                <a:spcPct val="100000"/>
              </a:lnSpc>
              <a:spcBef>
                <a:spcPts val="0"/>
              </a:spcBef>
              <a:spcAft>
                <a:spcPts val="0"/>
              </a:spcAft>
              <a:buClrTx/>
              <a:buSzTx/>
              <a:buFont typeface="Calibri" panose="020F0502020204030204" pitchFamily="34" charset="0"/>
              <a:buNone/>
              <a:tabLst/>
              <a:defRPr/>
            </a:pPr>
            <a:endParaRPr lang="en-GB" sz="1200" b="0" i="0" kern="1200" baseline="0">
              <a:solidFill>
                <a:srgbClr val="000000"/>
              </a:solidFill>
              <a:effectLst/>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 typeface="Calibri" panose="020F0502020204030204" pitchFamily="34" charset="0"/>
              <a:buNone/>
              <a:tabLst/>
              <a:defRPr/>
            </a:pPr>
            <a:r>
              <a:rPr lang="en-GB" sz="1200" b="1" i="0" kern="1200" baseline="0">
                <a:solidFill>
                  <a:srgbClr val="000000"/>
                </a:solidFill>
                <a:effectLst/>
                <a:latin typeface="+mn-lt"/>
                <a:ea typeface="+mn-ea"/>
                <a:cs typeface="+mn-cs"/>
              </a:rPr>
              <a:t>The DBI Level 2 response </a:t>
            </a:r>
            <a:r>
              <a:rPr lang="en-GB" sz="1200" b="0" i="0" kern="1200" baseline="0">
                <a:solidFill>
                  <a:srgbClr val="000000"/>
                </a:solidFill>
                <a:effectLst/>
                <a:latin typeface="+mn-lt"/>
                <a:ea typeface="+mn-ea"/>
                <a:cs typeface="+mn-cs"/>
              </a:rPr>
              <a:t>seeks to enhance the immediate follow-up and support available to a person in distress.</a:t>
            </a:r>
          </a:p>
          <a:p>
            <a:pPr marL="171450" marR="0" lvl="0" indent="-171450" algn="l" defTabSz="457200" rtl="0" eaLnBrk="1" fontAlgn="auto" latinLnBrk="0" hangingPunct="1">
              <a:lnSpc>
                <a:spcPct val="100000"/>
              </a:lnSpc>
              <a:spcBef>
                <a:spcPts val="0"/>
              </a:spcBef>
              <a:spcAft>
                <a:spcPts val="0"/>
              </a:spcAft>
              <a:buClrTx/>
              <a:buSzTx/>
              <a:buFont typeface="Calibri" panose="020F0502020204030204" pitchFamily="34" charset="0"/>
              <a:buChar char="–"/>
              <a:tabLst/>
              <a:defRPr/>
            </a:pPr>
            <a:r>
              <a:rPr lang="en-GB" sz="1200" b="0" i="0" kern="1200" baseline="0">
                <a:solidFill>
                  <a:srgbClr val="000000"/>
                </a:solidFill>
                <a:effectLst/>
                <a:latin typeface="+mn-lt"/>
                <a:ea typeface="+mn-ea"/>
                <a:cs typeface="+mn-cs"/>
              </a:rPr>
              <a:t>Trained DBI Level 2 practitioners are based within 3</a:t>
            </a:r>
            <a:r>
              <a:rPr lang="en-GB" sz="1200" b="0" i="0" kern="1200" baseline="30000">
                <a:solidFill>
                  <a:srgbClr val="000000"/>
                </a:solidFill>
                <a:effectLst/>
                <a:latin typeface="+mn-lt"/>
                <a:ea typeface="+mn-ea"/>
                <a:cs typeface="+mn-cs"/>
              </a:rPr>
              <a:t>rd</a:t>
            </a:r>
            <a:r>
              <a:rPr lang="en-GB" sz="1200" b="0" i="0" kern="1200" baseline="0">
                <a:solidFill>
                  <a:srgbClr val="000000"/>
                </a:solidFill>
                <a:effectLst/>
                <a:latin typeface="+mn-lt"/>
                <a:ea typeface="+mn-ea"/>
                <a:cs typeface="+mn-cs"/>
              </a:rPr>
              <a:t> sector organisations in the local area. They will respond and attempt to contact the person in distress within 24hrs of the referral being made, 7 days a week. They will be able to offer up to </a:t>
            </a:r>
            <a:r>
              <a:rPr lang="en-GB" sz="1200" b="0" i="1" kern="1200" baseline="0">
                <a:solidFill>
                  <a:srgbClr val="000000"/>
                </a:solidFill>
                <a:effectLst/>
                <a:latin typeface="+mn-lt"/>
                <a:ea typeface="+mn-ea"/>
                <a:cs typeface="+mn-cs"/>
              </a:rPr>
              <a:t>14 </a:t>
            </a:r>
            <a:r>
              <a:rPr lang="en-GB" sz="1200" b="0" i="1" u="none" kern="1200" baseline="0">
                <a:solidFill>
                  <a:srgbClr val="000000"/>
                </a:solidFill>
                <a:effectLst/>
                <a:latin typeface="+mn-lt"/>
                <a:ea typeface="+mn-ea"/>
                <a:cs typeface="+mn-cs"/>
              </a:rPr>
              <a:t>consecutive</a:t>
            </a:r>
            <a:r>
              <a:rPr lang="en-GB" sz="1200" b="0" i="1" kern="1200" baseline="0">
                <a:solidFill>
                  <a:srgbClr val="000000"/>
                </a:solidFill>
                <a:effectLst/>
                <a:latin typeface="+mn-lt"/>
                <a:ea typeface="+mn-ea"/>
                <a:cs typeface="+mn-cs"/>
              </a:rPr>
              <a:t> days</a:t>
            </a:r>
            <a:r>
              <a:rPr lang="en-GB" sz="1200" b="0" i="0" kern="1200" baseline="0">
                <a:solidFill>
                  <a:srgbClr val="000000"/>
                </a:solidFill>
                <a:effectLst/>
                <a:latin typeface="+mn-lt"/>
                <a:ea typeface="+mn-ea"/>
                <a:cs typeface="+mn-cs"/>
              </a:rPr>
              <a:t> of person-centred support, including the development of a Distress Management Plan. This will help the person </a:t>
            </a:r>
            <a:r>
              <a:rPr lang="en-GB" sz="1200" baseline="0">
                <a:solidFill>
                  <a:srgbClr val="000000"/>
                </a:solidFill>
                <a:latin typeface="+mn-lt"/>
                <a:cs typeface="Times" panose="02020603050405020304" pitchFamily="18" charset="0"/>
              </a:rPr>
              <a:t>manage their immediate distress and help to prevent future episodes of distress taking place.  </a:t>
            </a:r>
          </a:p>
          <a:p>
            <a:pPr marL="171450" marR="0" lvl="0" indent="-171450" algn="l" defTabSz="457200" rtl="0" eaLnBrk="1" fontAlgn="auto" latinLnBrk="0" hangingPunct="1">
              <a:lnSpc>
                <a:spcPct val="100000"/>
              </a:lnSpc>
              <a:spcBef>
                <a:spcPts val="0"/>
              </a:spcBef>
              <a:spcAft>
                <a:spcPts val="0"/>
              </a:spcAft>
              <a:buClrTx/>
              <a:buSzTx/>
              <a:buFont typeface="Calibri" panose="020F0502020204030204" pitchFamily="34" charset="0"/>
              <a:buChar char="–"/>
              <a:tabLst/>
              <a:defRPr/>
            </a:pPr>
            <a:r>
              <a:rPr lang="en-GB" sz="1200" baseline="0">
                <a:solidFill>
                  <a:srgbClr val="000000"/>
                </a:solidFill>
                <a:latin typeface="+mn-lt"/>
                <a:cs typeface="Times" panose="02020603050405020304" pitchFamily="18" charset="0"/>
              </a:rPr>
              <a:t>F</a:t>
            </a:r>
            <a:r>
              <a:rPr lang="en-GB" sz="1200">
                <a:solidFill>
                  <a:srgbClr val="000000"/>
                </a:solidFill>
                <a:latin typeface="+mn-lt"/>
              </a:rPr>
              <a:t>rontline staff will provide DBI Level 1.</a:t>
            </a:r>
            <a:r>
              <a:rPr lang="en-GB" sz="1200" baseline="0">
                <a:solidFill>
                  <a:srgbClr val="000000"/>
                </a:solidFill>
                <a:latin typeface="+mn-lt"/>
              </a:rPr>
              <a:t> They will not be providing DBI Level 2. However, </a:t>
            </a:r>
            <a:r>
              <a:rPr lang="en-GB" sz="1200">
                <a:solidFill>
                  <a:srgbClr val="000000"/>
                </a:solidFill>
                <a:latin typeface="+mn-lt"/>
              </a:rPr>
              <a:t>all staff involved</a:t>
            </a:r>
            <a:r>
              <a:rPr lang="en-GB" sz="1200" baseline="0">
                <a:solidFill>
                  <a:srgbClr val="000000"/>
                </a:solidFill>
                <a:latin typeface="+mn-lt"/>
              </a:rPr>
              <a:t> in providing DBI </a:t>
            </a:r>
            <a:r>
              <a:rPr lang="en-GB" sz="1200">
                <a:solidFill>
                  <a:srgbClr val="000000"/>
                </a:solidFill>
                <a:latin typeface="+mn-lt"/>
              </a:rPr>
              <a:t>need to be aware of both levels of response.</a:t>
            </a:r>
            <a:endParaRPr lang="en-GB" sz="1200" baseline="0">
              <a:solidFill>
                <a:srgbClr val="000000"/>
              </a:solidFill>
              <a:latin typeface="+mn-lt"/>
              <a:cs typeface="Times" panose="02020603050405020304" pitchFamily="18" charset="0"/>
            </a:endParaRPr>
          </a:p>
          <a:p>
            <a:pPr marL="0" indent="0">
              <a:buNone/>
            </a:pPr>
            <a:endParaRPr lang="en-GB" sz="1200" baseline="0">
              <a:solidFill>
                <a:srgbClr val="000000"/>
              </a:solidFill>
              <a:latin typeface="+mn-lt"/>
              <a:cs typeface="Times" panose="02020603050405020304" pitchFamily="18" charset="0"/>
            </a:endParaRPr>
          </a:p>
          <a:p>
            <a:pPr marL="0" indent="0">
              <a:buNone/>
            </a:pPr>
            <a:endParaRPr lang="en-GB" sz="1200" baseline="0">
              <a:solidFill>
                <a:srgbClr val="000000"/>
              </a:solidFill>
              <a:latin typeface="+mn-lt"/>
              <a:cs typeface="Times" panose="02020603050405020304" pitchFamily="18" charset="0"/>
            </a:endParaRPr>
          </a:p>
        </p:txBody>
      </p:sp>
      <p:sp>
        <p:nvSpPr>
          <p:cNvPr id="4" name="Slide Number Placeholder 3"/>
          <p:cNvSpPr>
            <a:spLocks noGrp="1"/>
          </p:cNvSpPr>
          <p:nvPr>
            <p:ph type="sldNum" sz="quarter" idx="10"/>
          </p:nvPr>
        </p:nvSpPr>
        <p:spPr/>
        <p:txBody>
          <a:bodyPr/>
          <a:lstStyle/>
          <a:p>
            <a:fld id="{BF597B61-DA67-464F-A347-029C6BE75AF0}" type="slidenum">
              <a:rPr lang="en-GB" smtClean="0"/>
              <a:pPr/>
              <a:t>5</a:t>
            </a:fld>
            <a:endParaRPr lang="en-GB"/>
          </a:p>
        </p:txBody>
      </p:sp>
    </p:spTree>
    <p:extLst>
      <p:ext uri="{BB962C8B-B14F-4D97-AF65-F5344CB8AC3E}">
        <p14:creationId xmlns:p14="http://schemas.microsoft.com/office/powerpoint/2010/main" val="32136720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lnSpcReduction="10000"/>
          </a:bodyPr>
          <a:lstStyle/>
          <a:p>
            <a:pPr marL="171450" marR="0" lvl="0" indent="-171450" algn="l" defTabSz="914400" rtl="0" eaLnBrk="1" fontAlgn="auto" latinLnBrk="0" hangingPunct="1">
              <a:lnSpc>
                <a:spcPct val="100000"/>
              </a:lnSpc>
              <a:spcBef>
                <a:spcPts val="0"/>
              </a:spcBef>
              <a:spcAft>
                <a:spcPts val="0"/>
              </a:spcAft>
              <a:buClrTx/>
              <a:buSzTx/>
              <a:buFont typeface="Calibri" panose="020F0502020204030204" pitchFamily="34" charset="0"/>
              <a:buChar char="–"/>
              <a:tabLst/>
              <a:defRPr/>
            </a:pPr>
            <a:r>
              <a:rPr lang="en-GB" sz="1200" b="0">
                <a:solidFill>
                  <a:srgbClr val="000000"/>
                </a:solidFill>
              </a:rPr>
              <a:t>There are a large</a:t>
            </a:r>
            <a:r>
              <a:rPr lang="en-GB" sz="1200" b="0" baseline="0">
                <a:solidFill>
                  <a:srgbClr val="000000"/>
                </a:solidFill>
              </a:rPr>
              <a:t> number of</a:t>
            </a:r>
            <a:r>
              <a:rPr lang="en-GB" sz="1200" b="0">
                <a:solidFill>
                  <a:srgbClr val="000000"/>
                </a:solidFill>
              </a:rPr>
              <a:t> different agencies</a:t>
            </a:r>
            <a:r>
              <a:rPr lang="en-GB" sz="1200" b="0" baseline="0">
                <a:solidFill>
                  <a:srgbClr val="000000"/>
                </a:solidFill>
              </a:rPr>
              <a:t> and organisations working together through the DBI programme.</a:t>
            </a:r>
          </a:p>
          <a:p>
            <a:pPr marL="171450" marR="0" lvl="0" indent="-171450" algn="l" defTabSz="914400" rtl="0" eaLnBrk="1" fontAlgn="auto" latinLnBrk="0" hangingPunct="1">
              <a:lnSpc>
                <a:spcPct val="100000"/>
              </a:lnSpc>
              <a:spcBef>
                <a:spcPts val="0"/>
              </a:spcBef>
              <a:spcAft>
                <a:spcPts val="0"/>
              </a:spcAft>
              <a:buClrTx/>
              <a:buSzTx/>
              <a:buFont typeface="Calibri" panose="020F0502020204030204" pitchFamily="34" charset="0"/>
              <a:buChar char="–"/>
              <a:tabLst/>
              <a:defRPr/>
            </a:pPr>
            <a:endParaRPr lang="en-GB" sz="1200" b="0">
              <a:solidFill>
                <a:srgbClr val="000000"/>
              </a:solidFill>
            </a:endParaRPr>
          </a:p>
          <a:p>
            <a:pPr marL="171450" marR="0" lvl="0" indent="-171450" algn="l" defTabSz="914400" rtl="0" eaLnBrk="1" fontAlgn="auto" latinLnBrk="0" hangingPunct="1">
              <a:lnSpc>
                <a:spcPct val="100000"/>
              </a:lnSpc>
              <a:spcBef>
                <a:spcPts val="0"/>
              </a:spcBef>
              <a:spcAft>
                <a:spcPts val="0"/>
              </a:spcAft>
              <a:buClrTx/>
              <a:buSzTx/>
              <a:buFont typeface="Calibri" panose="020F0502020204030204" pitchFamily="34" charset="0"/>
              <a:buChar char="–"/>
              <a:tabLst/>
              <a:defRPr/>
            </a:pPr>
            <a:r>
              <a:rPr lang="en-GB" sz="1200" b="0">
                <a:solidFill>
                  <a:srgbClr val="000000"/>
                </a:solidFill>
              </a:rPr>
              <a:t>As far as is known, t</a:t>
            </a:r>
            <a:r>
              <a:rPr lang="en-GB" sz="1200" b="0" baseline="0">
                <a:solidFill>
                  <a:srgbClr val="000000"/>
                </a:solidFill>
              </a:rPr>
              <a:t>he DBI programme is first of its kind in the world. </a:t>
            </a:r>
            <a:r>
              <a:rPr lang="en-GB" sz="1200" b="0">
                <a:solidFill>
                  <a:srgbClr val="000000"/>
                </a:solidFill>
              </a:rPr>
              <a:t>University of Glasgow has been</a:t>
            </a:r>
            <a:r>
              <a:rPr lang="en-GB" sz="1200" b="0" baseline="0">
                <a:solidFill>
                  <a:srgbClr val="000000"/>
                </a:solidFill>
              </a:rPr>
              <a:t> leading the development of the </a:t>
            </a:r>
            <a:r>
              <a:rPr lang="en-GB" sz="1200" b="0">
                <a:solidFill>
                  <a:srgbClr val="000000"/>
                </a:solidFill>
              </a:rPr>
              <a:t>intervention and</a:t>
            </a:r>
            <a:r>
              <a:rPr lang="en-GB" sz="1200" b="0" baseline="0">
                <a:solidFill>
                  <a:srgbClr val="000000"/>
                </a:solidFill>
              </a:rPr>
              <a:t> </a:t>
            </a:r>
            <a:r>
              <a:rPr lang="en-GB" sz="1200" b="0">
                <a:solidFill>
                  <a:srgbClr val="000000"/>
                </a:solidFill>
              </a:rPr>
              <a:t>staff training programmes,</a:t>
            </a:r>
            <a:r>
              <a:rPr lang="en-GB" sz="1200" b="0" baseline="0">
                <a:solidFill>
                  <a:srgbClr val="000000"/>
                </a:solidFill>
              </a:rPr>
              <a:t> with this w</a:t>
            </a:r>
            <a:r>
              <a:rPr lang="en-GB" sz="1200" b="0">
                <a:solidFill>
                  <a:srgbClr val="000000"/>
                </a:solidFill>
              </a:rPr>
              <a:t>ork ongoing since November 2016.</a:t>
            </a:r>
            <a:endParaRPr lang="en-GB" altLang="en-US" sz="1200" b="0">
              <a:solidFill>
                <a:srgbClr val="000000"/>
              </a:solidFill>
            </a:endParaRPr>
          </a:p>
          <a:p>
            <a:endParaRPr lang="en-GB">
              <a:solidFill>
                <a:srgbClr val="000000"/>
              </a:solidFill>
            </a:endParaRPr>
          </a:p>
          <a:p>
            <a:pPr marL="171450" indent="-171450">
              <a:buFont typeface="Calibri" panose="020F0502020204030204" pitchFamily="34" charset="0"/>
              <a:buChar char="–"/>
            </a:pPr>
            <a:r>
              <a:rPr lang="en-GB">
                <a:solidFill>
                  <a:srgbClr val="000000"/>
                </a:solidFill>
              </a:rPr>
              <a:t>Since</a:t>
            </a:r>
            <a:r>
              <a:rPr lang="en-GB" baseline="0">
                <a:solidFill>
                  <a:srgbClr val="000000"/>
                </a:solidFill>
              </a:rPr>
              <a:t> Summer 2017 DBI has been gradually implemented in different parts of Scotland. </a:t>
            </a:r>
          </a:p>
          <a:p>
            <a:pPr marL="0" indent="0">
              <a:buFont typeface="Calibri" panose="020F0502020204030204" pitchFamily="34" charset="0"/>
              <a:buNone/>
            </a:pPr>
            <a:endParaRPr lang="en-GB" baseline="0">
              <a:solidFill>
                <a:srgbClr val="000000"/>
              </a:solidFill>
            </a:endParaRPr>
          </a:p>
          <a:p>
            <a:pPr marL="171450" indent="-171450">
              <a:buFontTx/>
              <a:buChar char="-"/>
            </a:pPr>
            <a:r>
              <a:rPr lang="en-GB" baseline="0">
                <a:solidFill>
                  <a:srgbClr val="000000"/>
                </a:solidFill>
              </a:rPr>
              <a:t>Each sector has an important role to play in offering a joined up response to distress.</a:t>
            </a:r>
          </a:p>
          <a:p>
            <a:pPr marL="171450" indent="-171450">
              <a:buFontTx/>
              <a:buChar char="-"/>
            </a:pPr>
            <a:endParaRPr lang="en-GB" baseline="0">
              <a:solidFill>
                <a:srgbClr val="000000"/>
              </a:solidFill>
            </a:endParaRPr>
          </a:p>
          <a:p>
            <a:pPr marL="171450" indent="-171450">
              <a:buFontTx/>
              <a:buChar char="-"/>
            </a:pPr>
            <a:r>
              <a:rPr lang="en-GB" baseline="0">
                <a:solidFill>
                  <a:srgbClr val="000000"/>
                </a:solidFill>
              </a:rPr>
              <a:t>Within the four test areas there are a range of delivery partners who will provide DBI Level 1 and 2, again reflecting both statutory and 3</a:t>
            </a:r>
            <a:r>
              <a:rPr lang="en-GB" baseline="30000">
                <a:solidFill>
                  <a:srgbClr val="000000"/>
                </a:solidFill>
              </a:rPr>
              <a:t>rd</a:t>
            </a:r>
            <a:r>
              <a:rPr lang="en-GB" baseline="0">
                <a:solidFill>
                  <a:srgbClr val="000000"/>
                </a:solidFill>
              </a:rPr>
              <a:t> sector services. Regardless of location or staff roles, the key actions and processes involved in providing DBI are the same. This means that staff across multiple agencies will be providing a consistent response to distress.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baseline="0">
              <a:solidFill>
                <a:srgbClr val="000000"/>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i="1" baseline="0">
                <a:solidFill>
                  <a:srgbClr val="000000"/>
                </a:solidFill>
              </a:rPr>
              <a:t>On this slide you may wish to emphasise the most relevant partners for the current training group. However, it is also important to emphasise the range of different agencies and services involved in providing DBI, all of which are working together to provide a connected inter-agency response to distress. No single service or agency is expected to provide DBI alone.</a:t>
            </a:r>
            <a:endParaRPr lang="en-GB">
              <a:solidFill>
                <a:srgbClr val="000000"/>
              </a:solidFill>
            </a:endParaRPr>
          </a:p>
          <a:p>
            <a:pPr marL="171450" marR="0" lvl="0" indent="-171450" algn="l" defTabSz="914400" rtl="0" eaLnBrk="1" fontAlgn="auto" latinLnBrk="0" hangingPunct="1">
              <a:lnSpc>
                <a:spcPct val="100000"/>
              </a:lnSpc>
              <a:spcBef>
                <a:spcPts val="0"/>
              </a:spcBef>
              <a:spcAft>
                <a:spcPts val="0"/>
              </a:spcAft>
              <a:buClrTx/>
              <a:buSzTx/>
              <a:buFont typeface="Calibri" panose="020F0502020204030204" pitchFamily="34" charset="0"/>
              <a:buChar char="–"/>
              <a:tabLst/>
              <a:defRPr/>
            </a:pPr>
            <a:endParaRPr lang="en-GB">
              <a:solidFill>
                <a:srgbClr val="000000"/>
              </a:solidFill>
            </a:endParaRPr>
          </a:p>
          <a:p>
            <a:pPr marL="171450" marR="0" lvl="0" indent="-171450" algn="l" defTabSz="914400" rtl="0" eaLnBrk="1" fontAlgn="auto" latinLnBrk="0" hangingPunct="1">
              <a:lnSpc>
                <a:spcPct val="100000"/>
              </a:lnSpc>
              <a:spcBef>
                <a:spcPts val="0"/>
              </a:spcBef>
              <a:spcAft>
                <a:spcPts val="0"/>
              </a:spcAft>
              <a:buClrTx/>
              <a:buSzTx/>
              <a:buFont typeface="Calibri" panose="020F0502020204030204" pitchFamily="34" charset="0"/>
              <a:buChar char="–"/>
              <a:tabLst/>
              <a:defRPr/>
            </a:pPr>
            <a:endParaRPr lang="en-GB">
              <a:solidFill>
                <a:srgbClr val="000000"/>
              </a:solidFill>
            </a:endParaRPr>
          </a:p>
        </p:txBody>
      </p:sp>
      <p:sp>
        <p:nvSpPr>
          <p:cNvPr id="4" name="Slide Number Placeholder 3"/>
          <p:cNvSpPr>
            <a:spLocks noGrp="1"/>
          </p:cNvSpPr>
          <p:nvPr>
            <p:ph type="sldNum" sz="quarter" idx="10"/>
          </p:nvPr>
        </p:nvSpPr>
        <p:spPr/>
        <p:txBody>
          <a:bodyPr/>
          <a:lstStyle/>
          <a:p>
            <a:fld id="{BF597B61-DA67-464F-A347-029C6BE75AF0}" type="slidenum">
              <a:rPr lang="en-GB" smtClean="0"/>
              <a:pPr/>
              <a:t>6</a:t>
            </a:fld>
            <a:endParaRPr lang="en-GB"/>
          </a:p>
        </p:txBody>
      </p:sp>
    </p:spTree>
    <p:extLst>
      <p:ext uri="{BB962C8B-B14F-4D97-AF65-F5344CB8AC3E}">
        <p14:creationId xmlns:p14="http://schemas.microsoft.com/office/powerpoint/2010/main" val="58486244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Calibri" panose="020F0502020204030204" pitchFamily="34" charset="0"/>
              <a:buChar char="–"/>
              <a:tabLst/>
              <a:defRPr/>
            </a:pPr>
            <a:r>
              <a:rPr lang="en-GB" sz="1200" b="0">
                <a:solidFill>
                  <a:srgbClr val="000000"/>
                </a:solidFill>
              </a:rPr>
              <a:t>In order to develop the DBI and staff training programmes, the University of Glasgow has consulted widely. These activities included engaging and learning from </a:t>
            </a:r>
            <a:r>
              <a:rPr lang="en-GB" sz="1200" b="0" baseline="0">
                <a:solidFill>
                  <a:srgbClr val="000000"/>
                </a:solidFill>
              </a:rPr>
              <a:t>those who will be providing DBI, national agencies and stakeholders, experienced frontline staff and (importantly) those with experience of distress. </a:t>
            </a:r>
          </a:p>
          <a:p>
            <a:pPr marL="0" marR="0" lvl="0" indent="0" algn="l" defTabSz="914400" rtl="0" eaLnBrk="1" fontAlgn="auto" latinLnBrk="0" hangingPunct="1">
              <a:lnSpc>
                <a:spcPct val="100000"/>
              </a:lnSpc>
              <a:spcBef>
                <a:spcPts val="0"/>
              </a:spcBef>
              <a:spcAft>
                <a:spcPts val="0"/>
              </a:spcAft>
              <a:buClrTx/>
              <a:buSzTx/>
              <a:buFont typeface="Calibri" panose="020F0502020204030204" pitchFamily="34" charset="0"/>
              <a:buNone/>
              <a:tabLst/>
              <a:defRPr/>
            </a:pPr>
            <a:endParaRPr lang="en-GB" sz="1200" b="0" baseline="0">
              <a:solidFill>
                <a:srgbClr val="000000"/>
              </a:solidFill>
            </a:endParaRPr>
          </a:p>
          <a:p>
            <a:pPr marL="171450" marR="0" lvl="0" indent="-171450" algn="l" defTabSz="914400" rtl="0" eaLnBrk="1" fontAlgn="auto" latinLnBrk="0" hangingPunct="1">
              <a:lnSpc>
                <a:spcPct val="100000"/>
              </a:lnSpc>
              <a:spcBef>
                <a:spcPts val="0"/>
              </a:spcBef>
              <a:spcAft>
                <a:spcPts val="0"/>
              </a:spcAft>
              <a:buClrTx/>
              <a:buSzTx/>
              <a:buFont typeface="Calibri" panose="020F0502020204030204" pitchFamily="34" charset="0"/>
              <a:buChar char="–"/>
              <a:tabLst/>
              <a:defRPr/>
            </a:pPr>
            <a:r>
              <a:rPr lang="en-GB" sz="1200" b="0" baseline="0">
                <a:solidFill>
                  <a:srgbClr val="000000"/>
                </a:solidFill>
              </a:rPr>
              <a:t>All of these groups and individuals have</a:t>
            </a:r>
            <a:r>
              <a:rPr lang="en-GB" sz="1200" kern="1200">
                <a:solidFill>
                  <a:srgbClr val="000000"/>
                </a:solidFill>
                <a:effectLst/>
                <a:latin typeface="+mn-lt"/>
                <a:ea typeface="+mn-ea"/>
                <a:cs typeface="+mn-cs"/>
              </a:rPr>
              <a:t> vital experience and perspectives on distress which have been used to shape the intervention and training. </a:t>
            </a:r>
          </a:p>
          <a:p>
            <a:endParaRPr lang="en-GB">
              <a:solidFill>
                <a:srgbClr val="000000"/>
              </a:solidFill>
            </a:endParaRPr>
          </a:p>
        </p:txBody>
      </p:sp>
      <p:sp>
        <p:nvSpPr>
          <p:cNvPr id="4" name="Slide Number Placeholder 3"/>
          <p:cNvSpPr>
            <a:spLocks noGrp="1"/>
          </p:cNvSpPr>
          <p:nvPr>
            <p:ph type="sldNum" sz="quarter" idx="10"/>
          </p:nvPr>
        </p:nvSpPr>
        <p:spPr/>
        <p:txBody>
          <a:bodyPr/>
          <a:lstStyle/>
          <a:p>
            <a:fld id="{2148D430-AE05-D84D-B61D-F7DB6EA6F96F}" type="slidenum">
              <a:rPr lang="en-US" smtClean="0"/>
              <a:t>7</a:t>
            </a:fld>
            <a:endParaRPr lang="en-US"/>
          </a:p>
        </p:txBody>
      </p:sp>
    </p:spTree>
    <p:extLst>
      <p:ext uri="{BB962C8B-B14F-4D97-AF65-F5344CB8AC3E}">
        <p14:creationId xmlns:p14="http://schemas.microsoft.com/office/powerpoint/2010/main" val="423616605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lnSpcReduction="10000"/>
          </a:bodyPr>
          <a:lstStyle/>
          <a:p>
            <a:pPr marL="0" indent="0">
              <a:buFontTx/>
              <a:buNone/>
            </a:pPr>
            <a:r>
              <a:rPr lang="en-GB" sz="1200" b="1">
                <a:solidFill>
                  <a:srgbClr val="000000"/>
                </a:solidFill>
                <a:latin typeface="+mn-lt"/>
              </a:rPr>
              <a:t>Buzz</a:t>
            </a:r>
            <a:r>
              <a:rPr lang="en-GB" sz="1200" b="1" baseline="0">
                <a:solidFill>
                  <a:srgbClr val="000000"/>
                </a:solidFill>
                <a:latin typeface="+mn-lt"/>
              </a:rPr>
              <a:t> sessions</a:t>
            </a:r>
            <a:endParaRPr lang="en-GB" sz="1200" b="1">
              <a:solidFill>
                <a:srgbClr val="000000"/>
              </a:solidFill>
              <a:latin typeface="+mn-lt"/>
            </a:endParaRPr>
          </a:p>
          <a:p>
            <a:pPr marL="171450" indent="-171450">
              <a:buFontTx/>
              <a:buChar char="-"/>
            </a:pPr>
            <a:r>
              <a:rPr lang="en-GB" sz="1200">
                <a:solidFill>
                  <a:srgbClr val="000000"/>
                </a:solidFill>
                <a:latin typeface="+mn-lt"/>
              </a:rPr>
              <a:t>Although DBI is a </a:t>
            </a:r>
            <a:r>
              <a:rPr lang="en-GB" sz="1200" baseline="0">
                <a:solidFill>
                  <a:srgbClr val="000000"/>
                </a:solidFill>
                <a:latin typeface="+mn-lt"/>
              </a:rPr>
              <a:t>national programme, its local implementation is key. Supervision and/or guidance is being handled locally and may include follow-up ‘buzz sessions‘. </a:t>
            </a:r>
          </a:p>
          <a:p>
            <a:pPr marL="171450" indent="-171450">
              <a:buFontTx/>
              <a:buChar char="-"/>
            </a:pPr>
            <a:r>
              <a:rPr lang="en-GB" sz="1200" baseline="0">
                <a:solidFill>
                  <a:srgbClr val="000000"/>
                </a:solidFill>
                <a:latin typeface="+mn-lt"/>
              </a:rPr>
              <a:t>In time, these may be also involve local DBI Level 2 organisation and will provide an opportunity to share best practice, as well as identifying issues and reflect on your experiences. </a:t>
            </a:r>
          </a:p>
          <a:p>
            <a:pPr marL="171450" indent="-171450">
              <a:buFontTx/>
              <a:buChar char="-"/>
            </a:pPr>
            <a:r>
              <a:rPr lang="en-GB" sz="1200" baseline="0">
                <a:solidFill>
                  <a:srgbClr val="000000"/>
                </a:solidFill>
                <a:latin typeface="+mn-lt"/>
              </a:rPr>
              <a:t>Contributions from DBI Level 2 staff may also provide an opportunity for frontline staff to obtain feedback on the suitability of the referrals they are making (though not specific to individual cases) to the Level 2 service and foster strong working relationships between frontline and 3</a:t>
            </a:r>
            <a:r>
              <a:rPr lang="en-GB" sz="1200" baseline="30000">
                <a:solidFill>
                  <a:srgbClr val="000000"/>
                </a:solidFill>
                <a:latin typeface="+mn-lt"/>
              </a:rPr>
              <a:t>rd</a:t>
            </a:r>
            <a:r>
              <a:rPr lang="en-GB" sz="1200" baseline="0">
                <a:solidFill>
                  <a:srgbClr val="000000"/>
                </a:solidFill>
                <a:latin typeface="+mn-lt"/>
              </a:rPr>
              <a:t> sector service staff in the local area.</a:t>
            </a:r>
          </a:p>
          <a:p>
            <a:pPr marL="171450" indent="-171450">
              <a:buFontTx/>
              <a:buChar char="-"/>
            </a:pPr>
            <a:endParaRPr lang="en-GB" sz="1200" baseline="0">
              <a:solidFill>
                <a:srgbClr val="000000"/>
              </a:solidFill>
              <a:latin typeface="+mn-lt"/>
            </a:endParaRPr>
          </a:p>
          <a:p>
            <a:pPr marL="0" indent="0">
              <a:buFontTx/>
              <a:buNone/>
            </a:pPr>
            <a:r>
              <a:rPr lang="en-GB" sz="1200" b="1">
                <a:solidFill>
                  <a:srgbClr val="000000"/>
                </a:solidFill>
                <a:latin typeface="+mn-lt"/>
              </a:rPr>
              <a:t>E-learning </a:t>
            </a:r>
          </a:p>
          <a:p>
            <a:pPr marL="171450" indent="-171450">
              <a:buFontTx/>
              <a:buChar char="-"/>
            </a:pPr>
            <a:r>
              <a:rPr lang="en-GB" sz="1200">
                <a:solidFill>
                  <a:srgbClr val="000000"/>
                </a:solidFill>
                <a:latin typeface="+mn-lt"/>
              </a:rPr>
              <a:t>Many other staff providing DBI Level 1 will undertake</a:t>
            </a:r>
            <a:r>
              <a:rPr lang="en-GB" sz="1200" baseline="0">
                <a:solidFill>
                  <a:srgbClr val="000000"/>
                </a:solidFill>
                <a:latin typeface="+mn-lt"/>
              </a:rPr>
              <a:t> this facilitated training session as an </a:t>
            </a:r>
            <a:r>
              <a:rPr lang="en-GB" sz="1200">
                <a:solidFill>
                  <a:srgbClr val="000000"/>
                </a:solidFill>
                <a:latin typeface="+mn-lt"/>
              </a:rPr>
              <a:t>e-learning module instead. </a:t>
            </a:r>
          </a:p>
          <a:p>
            <a:pPr marL="171450" indent="-171450">
              <a:buFontTx/>
              <a:buChar char="-"/>
            </a:pPr>
            <a:r>
              <a:rPr lang="en-GB" sz="1200" baseline="0">
                <a:solidFill>
                  <a:srgbClr val="000000"/>
                </a:solidFill>
                <a:latin typeface="+mn-lt"/>
              </a:rPr>
              <a:t>R</a:t>
            </a:r>
            <a:r>
              <a:rPr lang="en-GB" sz="1200">
                <a:solidFill>
                  <a:srgbClr val="000000"/>
                </a:solidFill>
                <a:latin typeface="+mn-lt"/>
              </a:rPr>
              <a:t>egardless of agency, staff role, experience or training format, all DBI Level 1 training addresses the same intended learning outcomes. If attending the facilitated training then there is no need to do the online training,</a:t>
            </a:r>
            <a:r>
              <a:rPr lang="en-GB" sz="1200" baseline="0">
                <a:solidFill>
                  <a:srgbClr val="000000"/>
                </a:solidFill>
                <a:latin typeface="+mn-lt"/>
              </a:rPr>
              <a:t> but staff can </a:t>
            </a:r>
            <a:r>
              <a:rPr lang="en-GB" sz="1200">
                <a:solidFill>
                  <a:srgbClr val="000000"/>
                </a:solidFill>
                <a:latin typeface="+mn-lt"/>
              </a:rPr>
              <a:t>do so if they wish.</a:t>
            </a:r>
          </a:p>
          <a:p>
            <a:pPr marL="0" indent="0">
              <a:buFontTx/>
              <a:buNone/>
            </a:pPr>
            <a:endParaRPr lang="en-GB" sz="1200">
              <a:solidFill>
                <a:srgbClr val="000000"/>
              </a:solidFill>
              <a:latin typeface="+mn-lt"/>
            </a:endParaRPr>
          </a:p>
          <a:p>
            <a:pPr marL="0" indent="0">
              <a:buFontTx/>
              <a:buNone/>
            </a:pPr>
            <a:r>
              <a:rPr lang="en-GB" sz="1200" b="1" baseline="0">
                <a:solidFill>
                  <a:srgbClr val="000000"/>
                </a:solidFill>
                <a:latin typeface="+mn-lt"/>
              </a:rPr>
              <a:t>DBI Level 2 (not on slide)</a:t>
            </a:r>
          </a:p>
          <a:p>
            <a:pPr marL="171450" indent="-171450">
              <a:buFont typeface="Calibri" panose="020F0502020204030204" pitchFamily="34" charset="0"/>
              <a:buChar char="–"/>
            </a:pPr>
            <a:r>
              <a:rPr lang="en-GB" sz="1200" b="0" baseline="0">
                <a:solidFill>
                  <a:srgbClr val="000000"/>
                </a:solidFill>
                <a:latin typeface="+mn-lt"/>
              </a:rPr>
              <a:t>If the question arises, 3</a:t>
            </a:r>
            <a:r>
              <a:rPr lang="en-GB" sz="1200" b="0" baseline="30000">
                <a:solidFill>
                  <a:srgbClr val="000000"/>
                </a:solidFill>
                <a:latin typeface="+mn-lt"/>
              </a:rPr>
              <a:t>rd</a:t>
            </a:r>
            <a:r>
              <a:rPr lang="en-GB" sz="1200" b="0" baseline="0">
                <a:solidFill>
                  <a:srgbClr val="000000"/>
                </a:solidFill>
                <a:latin typeface="+mn-lt"/>
              </a:rPr>
              <a:t> sector staff providing DBI Level 2 are required to undergo approximately 3.5 days of face-to-face training. The training was developed by the University of Glasgow specifically to train staff to provide DBI Level 2.</a:t>
            </a:r>
            <a:endParaRPr lang="en-GB" sz="1200" b="0">
              <a:solidFill>
                <a:srgbClr val="000000"/>
              </a:solidFill>
              <a:latin typeface="+mn-lt"/>
            </a:endParaRPr>
          </a:p>
        </p:txBody>
      </p:sp>
      <p:sp>
        <p:nvSpPr>
          <p:cNvPr id="4" name="Slide Number Placeholder 3"/>
          <p:cNvSpPr>
            <a:spLocks noGrp="1"/>
          </p:cNvSpPr>
          <p:nvPr>
            <p:ph type="sldNum" sz="quarter" idx="10"/>
          </p:nvPr>
        </p:nvSpPr>
        <p:spPr/>
        <p:txBody>
          <a:bodyPr/>
          <a:lstStyle/>
          <a:p>
            <a:fld id="{7736B571-F625-BB44-9C27-2998C70452E7}" type="slidenum">
              <a:rPr lang="en-US" smtClean="0"/>
              <a:t>8</a:t>
            </a:fld>
            <a:endParaRPr lang="en-US"/>
          </a:p>
        </p:txBody>
      </p:sp>
    </p:spTree>
    <p:extLst>
      <p:ext uri="{BB962C8B-B14F-4D97-AF65-F5344CB8AC3E}">
        <p14:creationId xmlns:p14="http://schemas.microsoft.com/office/powerpoint/2010/main" val="401042759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b="1">
                <a:solidFill>
                  <a:srgbClr val="000000"/>
                </a:solidFill>
              </a:rPr>
              <a:t>Remainder</a:t>
            </a:r>
            <a:r>
              <a:rPr lang="en-GB" b="1" baseline="0">
                <a:solidFill>
                  <a:srgbClr val="000000"/>
                </a:solidFill>
              </a:rPr>
              <a:t> of induction</a:t>
            </a:r>
            <a:endParaRPr lang="en-GB" b="1">
              <a:solidFill>
                <a:srgbClr val="000000"/>
              </a:solidFill>
            </a:endParaRPr>
          </a:p>
          <a:p>
            <a:pPr marL="171450" marR="0" lvl="0" indent="-171450" algn="l" defTabSz="914400" rtl="0" eaLnBrk="1" fontAlgn="auto" latinLnBrk="0" hangingPunct="1">
              <a:lnSpc>
                <a:spcPct val="100000"/>
              </a:lnSpc>
              <a:spcBef>
                <a:spcPts val="0"/>
              </a:spcBef>
              <a:spcAft>
                <a:spcPts val="0"/>
              </a:spcAft>
              <a:buClrTx/>
              <a:buSzTx/>
              <a:buFont typeface="Calibri" panose="020F0502020204030204" pitchFamily="34" charset="0"/>
              <a:buChar char="–"/>
              <a:tabLst/>
              <a:defRPr/>
            </a:pPr>
            <a:r>
              <a:rPr lang="en-GB" b="0" baseline="0">
                <a:solidFill>
                  <a:srgbClr val="000000"/>
                </a:solidFill>
              </a:rPr>
              <a:t>The intro section is now complete. </a:t>
            </a:r>
          </a:p>
          <a:p>
            <a:pPr marL="171450" marR="0" lvl="0" indent="-171450" algn="l" defTabSz="914400" rtl="0" eaLnBrk="1" fontAlgn="auto" latinLnBrk="0" hangingPunct="1">
              <a:lnSpc>
                <a:spcPct val="100000"/>
              </a:lnSpc>
              <a:spcBef>
                <a:spcPts val="0"/>
              </a:spcBef>
              <a:spcAft>
                <a:spcPts val="0"/>
              </a:spcAft>
              <a:buClrTx/>
              <a:buSzTx/>
              <a:buFont typeface="Calibri" panose="020F0502020204030204" pitchFamily="34" charset="0"/>
              <a:buChar char="–"/>
              <a:tabLst/>
              <a:defRPr/>
            </a:pPr>
            <a:r>
              <a:rPr lang="en-GB" b="0" baseline="0">
                <a:solidFill>
                  <a:srgbClr val="000000"/>
                </a:solidFill>
              </a:rPr>
              <a:t>The next part of the session involves staff working through the Facilitated Learning Module booklet. </a:t>
            </a:r>
            <a:r>
              <a:rPr lang="en-GB" b="1" baseline="0">
                <a:solidFill>
                  <a:srgbClr val="000000"/>
                </a:solidFill>
              </a:rPr>
              <a:t>Working through the booklet will ensure that staff attain the required level of competency to deliver DBI. Sufficient time should therefore be allocated to ensure that staff can work through the booklet.</a:t>
            </a:r>
          </a:p>
          <a:p>
            <a:pPr marL="171450" marR="0" lvl="0" indent="-171450" algn="l" defTabSz="914400" rtl="0" eaLnBrk="1" fontAlgn="auto" latinLnBrk="0" hangingPunct="1">
              <a:lnSpc>
                <a:spcPct val="100000"/>
              </a:lnSpc>
              <a:spcBef>
                <a:spcPts val="0"/>
              </a:spcBef>
              <a:spcAft>
                <a:spcPts val="0"/>
              </a:spcAft>
              <a:buClrTx/>
              <a:buSzTx/>
              <a:buFont typeface="Calibri" panose="020F0502020204030204" pitchFamily="34" charset="0"/>
              <a:buChar char="–"/>
              <a:tabLst/>
              <a:defRPr/>
            </a:pPr>
            <a:r>
              <a:rPr lang="en-GB" b="0" baseline="0">
                <a:solidFill>
                  <a:srgbClr val="000000"/>
                </a:solidFill>
              </a:rPr>
              <a:t>The booklet contains 7 main sections, most are fairly brief but all contain important information. </a:t>
            </a:r>
          </a:p>
          <a:p>
            <a:pPr marL="171450" marR="0" lvl="0" indent="-171450" algn="l" defTabSz="914400" rtl="0" eaLnBrk="1" fontAlgn="auto" latinLnBrk="0" hangingPunct="1">
              <a:lnSpc>
                <a:spcPct val="100000"/>
              </a:lnSpc>
              <a:spcBef>
                <a:spcPts val="0"/>
              </a:spcBef>
              <a:spcAft>
                <a:spcPts val="0"/>
              </a:spcAft>
              <a:buClrTx/>
              <a:buSzTx/>
              <a:buFont typeface="Calibri" panose="020F0502020204030204" pitchFamily="34" charset="0"/>
              <a:buChar char="–"/>
              <a:tabLst/>
              <a:defRPr/>
            </a:pPr>
            <a:r>
              <a:rPr lang="en-GB" b="0" baseline="0">
                <a:solidFill>
                  <a:srgbClr val="000000"/>
                </a:solidFill>
              </a:rPr>
              <a:t>You can advise the staff that in many cases this induction will refresh existing high levels of experience and skills, while ensuring consistency in the frontline response to distress across agencies and roles.</a:t>
            </a:r>
          </a:p>
          <a:p>
            <a:pPr marL="171450" marR="0" lvl="0" indent="-171450" algn="l" defTabSz="914400" rtl="0" eaLnBrk="1" fontAlgn="auto" latinLnBrk="0" hangingPunct="1">
              <a:lnSpc>
                <a:spcPct val="100000"/>
              </a:lnSpc>
              <a:spcBef>
                <a:spcPts val="0"/>
              </a:spcBef>
              <a:spcAft>
                <a:spcPts val="0"/>
              </a:spcAft>
              <a:buClrTx/>
              <a:buSzTx/>
              <a:buFont typeface="Calibri" panose="020F0502020204030204" pitchFamily="34" charset="0"/>
              <a:buChar char="–"/>
              <a:tabLst/>
              <a:defRPr/>
            </a:pPr>
            <a:r>
              <a:rPr lang="en-GB" b="0" baseline="0">
                <a:solidFill>
                  <a:srgbClr val="000000"/>
                </a:solidFill>
              </a:rPr>
              <a:t>Advise there are learning activities and handouts throughout the booklet. Learners should engage with and reflect on these to get most benefit from the training. There will be facilitated group discussions to break-up the booklet completion. </a:t>
            </a:r>
          </a:p>
        </p:txBody>
      </p:sp>
      <p:sp>
        <p:nvSpPr>
          <p:cNvPr id="4" name="Slide Number Placeholder 3"/>
          <p:cNvSpPr>
            <a:spLocks noGrp="1"/>
          </p:cNvSpPr>
          <p:nvPr>
            <p:ph type="sldNum" sz="quarter" idx="10"/>
          </p:nvPr>
        </p:nvSpPr>
        <p:spPr/>
        <p:txBody>
          <a:bodyPr/>
          <a:lstStyle/>
          <a:p>
            <a:fld id="{7736B571-F625-BB44-9C27-2998C70452E7}" type="slidenum">
              <a:rPr lang="en-US" smtClean="0"/>
              <a:t>9</a:t>
            </a:fld>
            <a:endParaRPr lang="en-US"/>
          </a:p>
        </p:txBody>
      </p:sp>
    </p:spTree>
    <p:extLst>
      <p:ext uri="{BB962C8B-B14F-4D97-AF65-F5344CB8AC3E}">
        <p14:creationId xmlns:p14="http://schemas.microsoft.com/office/powerpoint/2010/main" val="407603420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a:t>Working through the booklet: sections 1 to 3.</a:t>
            </a:r>
          </a:p>
          <a:p>
            <a:endParaRPr lang="en-GB" b="0"/>
          </a:p>
          <a:p>
            <a:r>
              <a:rPr lang="en-GB" b="0"/>
              <a:t>- Ask the learners to work through sections 1 to 3 in the training booklet. This will include Activity 1 and Activity 2.</a:t>
            </a:r>
          </a:p>
          <a:p>
            <a:endParaRPr lang="en-GB" b="0"/>
          </a:p>
          <a:p>
            <a:r>
              <a:rPr lang="en-GB" b="0"/>
              <a:t>- Although there is not an allocated amount of time to complete this, it is important to try keep to schedule for the session. Typically completing these sections and activities should take approximately 30 mins. </a:t>
            </a:r>
          </a:p>
          <a:p>
            <a:endParaRPr lang="en-GB" b="0"/>
          </a:p>
          <a:p>
            <a:r>
              <a:rPr lang="en-GB" b="0"/>
              <a:t>- For online training ask learners to use the raise hand function to indicate they have finished. </a:t>
            </a:r>
          </a:p>
          <a:p>
            <a:endParaRPr lang="en-GB" b="0"/>
          </a:p>
          <a:p>
            <a:r>
              <a:rPr lang="en-GB" b="0"/>
              <a:t>- Once the majority have completed theses sections, if time permits allow a 5 minute warning for the rest to complete for time to discuss the activities.</a:t>
            </a:r>
          </a:p>
        </p:txBody>
      </p:sp>
      <p:sp>
        <p:nvSpPr>
          <p:cNvPr id="4" name="Slide Number Placeholder 3"/>
          <p:cNvSpPr>
            <a:spLocks noGrp="1"/>
          </p:cNvSpPr>
          <p:nvPr>
            <p:ph type="sldNum" sz="quarter" idx="5"/>
          </p:nvPr>
        </p:nvSpPr>
        <p:spPr/>
        <p:txBody>
          <a:bodyPr/>
          <a:lstStyle/>
          <a:p>
            <a:fld id="{BF597B61-DA67-464F-A347-029C6BE75AF0}" type="slidenum">
              <a:rPr lang="en-GB" smtClean="0"/>
              <a:pPr/>
              <a:t>10</a:t>
            </a:fld>
            <a:endParaRPr lang="en-GB"/>
          </a:p>
        </p:txBody>
      </p:sp>
    </p:spTree>
    <p:extLst>
      <p:ext uri="{BB962C8B-B14F-4D97-AF65-F5344CB8AC3E}">
        <p14:creationId xmlns:p14="http://schemas.microsoft.com/office/powerpoint/2010/main" val="162079096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55000" lnSpcReduction="20000"/>
          </a:bodyPr>
          <a:lstStyle/>
          <a:p>
            <a:r>
              <a:rPr lang="en-GB" b="1"/>
              <a:t>Activity 1: Facilitated discussion</a:t>
            </a:r>
          </a:p>
          <a:p>
            <a:r>
              <a:rPr lang="en-GB" b="0"/>
              <a:t>Note: there may be some overlap in the discussion of activity’s 1 and 2, as they both ask for examples of helping someone in distress. Try to be flexible, but also steer the discussion to towards the activity's questions.</a:t>
            </a:r>
          </a:p>
          <a:p>
            <a:endParaRPr lang="en-GB" b="0"/>
          </a:p>
          <a:p>
            <a:pPr marL="171450" indent="-171450">
              <a:buFontTx/>
              <a:buChar char="-"/>
            </a:pPr>
            <a:r>
              <a:rPr lang="en-GB" b="0"/>
              <a:t>Ask a member of the group to come forward with a brief example of their own experience of helping someone in distress – this ideally would be within their work role but could be outside. The main aim of this activity is to think about what lead to their distress (vulnerability and stressors) and what could protect them.</a:t>
            </a:r>
          </a:p>
          <a:p>
            <a:pPr marL="171450" indent="-171450">
              <a:buFontTx/>
              <a:buChar char="-"/>
            </a:pPr>
            <a:endParaRPr lang="en-GB" b="0"/>
          </a:p>
          <a:p>
            <a:pPr marL="171450" indent="-171450">
              <a:buFontTx/>
              <a:buChar char="-"/>
            </a:pPr>
            <a:r>
              <a:rPr lang="en-GB" b="0"/>
              <a:t>Make sure they keep the details of their example unidentifiable in nature.</a:t>
            </a:r>
          </a:p>
          <a:p>
            <a:pPr marL="171450" indent="-171450">
              <a:buFontTx/>
              <a:buChar char="-"/>
            </a:pPr>
            <a:endParaRPr lang="en-GB" b="0"/>
          </a:p>
          <a:p>
            <a:pPr marL="171450" indent="-171450">
              <a:buFontTx/>
              <a:buChar char="-"/>
            </a:pPr>
            <a:r>
              <a:rPr lang="en-GB" b="0"/>
              <a:t>Direct them to think about what factors may have made the individual vulnerable (e.g., disadvantaged background, early life adversity, personality factors)</a:t>
            </a:r>
          </a:p>
          <a:p>
            <a:pPr marL="171450" indent="-171450">
              <a:buFontTx/>
              <a:buChar char="-"/>
            </a:pPr>
            <a:endParaRPr lang="en-GB" b="0"/>
          </a:p>
          <a:p>
            <a:pPr marL="171450" indent="-171450">
              <a:buFontTx/>
              <a:buChar char="-"/>
            </a:pPr>
            <a:r>
              <a:rPr lang="en-GB" b="0"/>
              <a:t>Then ask them to think about any life events or stressors that may have lead to that episode of distress (e.g., financial problems, relationship breakdown, illness)</a:t>
            </a:r>
          </a:p>
          <a:p>
            <a:pPr marL="171450" indent="-171450">
              <a:buFontTx/>
              <a:buChar char="-"/>
            </a:pPr>
            <a:endParaRPr lang="en-GB" b="0"/>
          </a:p>
          <a:p>
            <a:pPr marL="171450" indent="-171450">
              <a:buFontTx/>
              <a:buChar char="-"/>
            </a:pPr>
            <a:r>
              <a:rPr lang="en-GB" b="0"/>
              <a:t>Ask them to think of what the person may have in their life that could be protective from distress (e.g., family or friends to provide social and practical support, access to services, good coping skills such as hobbies and healthy behaviours, ability to problem solve).</a:t>
            </a:r>
          </a:p>
          <a:p>
            <a:pPr marL="171450" indent="-171450">
              <a:buFontTx/>
              <a:buChar char="-"/>
            </a:pPr>
            <a:endParaRPr lang="en-GB" b="0"/>
          </a:p>
          <a:p>
            <a:pPr marL="171450" indent="-171450">
              <a:buFontTx/>
              <a:buChar char="-"/>
            </a:pPr>
            <a:r>
              <a:rPr lang="en-GB" b="0"/>
              <a:t>Ask them to consider whether they could be more trauma-informed in how they respond. In-line with the trauma-informed principles, this could include encouraging:  </a:t>
            </a:r>
          </a:p>
          <a:p>
            <a:pPr marL="800100" lvl="1" indent="-342900" rtl="0">
              <a:lnSpc>
                <a:spcPct val="115000"/>
              </a:lnSpc>
              <a:buFont typeface="Symbol" panose="05050102010706020507" pitchFamily="18" charset="2"/>
              <a:buChar char=""/>
            </a:pPr>
            <a:r>
              <a:rPr lang="en-US" sz="1800" u="none">
                <a:solidFill>
                  <a:srgbClr val="008080"/>
                </a:solidFill>
                <a:effectLst/>
                <a:latin typeface="Arial" panose="020B0604020202020204" pitchFamily="34" charset="0"/>
                <a:ea typeface="Times New Roman" panose="02020603050405020304" pitchFamily="18" charset="0"/>
                <a:cs typeface="Times New Roman" panose="02020603050405020304" pitchFamily="18" charset="0"/>
              </a:rPr>
              <a:t>a person's feelings of </a:t>
            </a:r>
            <a:r>
              <a:rPr lang="en-US" sz="1800" b="1" u="none">
                <a:solidFill>
                  <a:srgbClr val="008080"/>
                </a:solidFill>
                <a:effectLst/>
                <a:latin typeface="Arial" panose="020B0604020202020204" pitchFamily="34" charset="0"/>
                <a:ea typeface="Times New Roman" panose="02020603050405020304" pitchFamily="18" charset="0"/>
                <a:cs typeface="Times New Roman" panose="02020603050405020304" pitchFamily="18" charset="0"/>
              </a:rPr>
              <a:t>choice</a:t>
            </a:r>
            <a:r>
              <a:rPr lang="en-US" sz="1800" b="0" u="none">
                <a:solidFill>
                  <a:srgbClr val="008080"/>
                </a:solidFill>
                <a:effectLst/>
                <a:latin typeface="Arial" panose="020B0604020202020204" pitchFamily="34" charset="0"/>
                <a:ea typeface="Times New Roman" panose="02020603050405020304" pitchFamily="18" charset="0"/>
                <a:cs typeface="Times New Roman" panose="02020603050405020304" pitchFamily="18" charset="0"/>
              </a:rPr>
              <a:t> (for example over the gender of the professional providing care support or treatment)</a:t>
            </a:r>
            <a:endParaRPr lang="en-GB" sz="1800" u="none">
              <a:effectLst/>
              <a:latin typeface="Arial" panose="020B0604020202020204" pitchFamily="34" charset="0"/>
              <a:ea typeface="Times New Roman" panose="02020603050405020304" pitchFamily="18" charset="0"/>
              <a:cs typeface="Times New Roman" panose="02020603050405020304" pitchFamily="18" charset="0"/>
            </a:endParaRPr>
          </a:p>
          <a:p>
            <a:pPr marL="800100" lvl="1" indent="-342900">
              <a:lnSpc>
                <a:spcPct val="115000"/>
              </a:lnSpc>
              <a:buFont typeface="Symbol" panose="05050102010706020507" pitchFamily="18" charset="2"/>
              <a:buChar char=""/>
            </a:pPr>
            <a:r>
              <a:rPr lang="en-US" sz="1800" b="1" u="none">
                <a:solidFill>
                  <a:srgbClr val="008080"/>
                </a:solidFill>
                <a:effectLst/>
                <a:latin typeface="Arial" panose="020B0604020202020204" pitchFamily="34" charset="0"/>
                <a:ea typeface="Times New Roman" panose="02020603050405020304" pitchFamily="18" charset="0"/>
                <a:cs typeface="Times New Roman" panose="02020603050405020304" pitchFamily="18" charset="0"/>
              </a:rPr>
              <a:t>collaboration</a:t>
            </a:r>
            <a:r>
              <a:rPr lang="en-US" sz="1800" b="0" u="none">
                <a:solidFill>
                  <a:srgbClr val="008080"/>
                </a:solidFill>
                <a:effectLst/>
                <a:latin typeface="Arial" panose="020B0604020202020204" pitchFamily="34" charset="0"/>
                <a:ea typeface="Times New Roman" panose="02020603050405020304" pitchFamily="18" charset="0"/>
                <a:cs typeface="Times New Roman" panose="02020603050405020304" pitchFamily="18" charset="0"/>
              </a:rPr>
              <a:t> (for example asking at the outset what the person needs to happen through the procedure or meeting) </a:t>
            </a:r>
            <a:endParaRPr lang="en-GB" sz="1800" u="none">
              <a:effectLst/>
              <a:latin typeface="Arial" panose="020B0604020202020204" pitchFamily="34" charset="0"/>
              <a:ea typeface="Times New Roman" panose="02020603050405020304" pitchFamily="18" charset="0"/>
              <a:cs typeface="Times New Roman" panose="02020603050405020304" pitchFamily="18" charset="0"/>
            </a:endParaRPr>
          </a:p>
          <a:p>
            <a:pPr marL="800100" lvl="1" indent="-342900">
              <a:lnSpc>
                <a:spcPct val="115000"/>
              </a:lnSpc>
              <a:buFont typeface="Symbol" panose="05050102010706020507" pitchFamily="18" charset="2"/>
              <a:buChar char=""/>
            </a:pPr>
            <a:r>
              <a:rPr lang="en-US" sz="1800" b="1" u="none">
                <a:solidFill>
                  <a:srgbClr val="008080"/>
                </a:solidFill>
                <a:effectLst/>
                <a:latin typeface="Arial" panose="020B0604020202020204" pitchFamily="34" charset="0"/>
                <a:ea typeface="Times New Roman" panose="02020603050405020304" pitchFamily="18" charset="0"/>
                <a:cs typeface="Times New Roman" panose="02020603050405020304" pitchFamily="18" charset="0"/>
              </a:rPr>
              <a:t>trust</a:t>
            </a:r>
            <a:r>
              <a:rPr lang="en-US" sz="1800" b="0" u="none">
                <a:solidFill>
                  <a:srgbClr val="008080"/>
                </a:solidFill>
                <a:effectLst/>
                <a:latin typeface="Arial" panose="020B0604020202020204" pitchFamily="34" charset="0"/>
                <a:ea typeface="Times New Roman" panose="02020603050405020304" pitchFamily="18" charset="0"/>
                <a:cs typeface="Times New Roman" panose="02020603050405020304" pitchFamily="18" charset="0"/>
              </a:rPr>
              <a:t> (for example being clear about what will happen and when) </a:t>
            </a:r>
            <a:endParaRPr lang="en-GB" sz="1800" u="none">
              <a:effectLst/>
              <a:latin typeface="Arial" panose="020B0604020202020204" pitchFamily="34" charset="0"/>
              <a:ea typeface="Times New Roman" panose="02020603050405020304" pitchFamily="18" charset="0"/>
              <a:cs typeface="Times New Roman" panose="02020603050405020304" pitchFamily="18" charset="0"/>
            </a:endParaRPr>
          </a:p>
          <a:p>
            <a:pPr marL="800100" lvl="1" indent="-342900">
              <a:lnSpc>
                <a:spcPct val="115000"/>
              </a:lnSpc>
              <a:buFont typeface="Symbol" panose="05050102010706020507" pitchFamily="18" charset="2"/>
              <a:buChar char=""/>
            </a:pPr>
            <a:r>
              <a:rPr lang="en-US" sz="1800" b="1" u="none">
                <a:solidFill>
                  <a:srgbClr val="008080"/>
                </a:solidFill>
                <a:effectLst/>
                <a:latin typeface="Arial" panose="020B0604020202020204" pitchFamily="34" charset="0"/>
                <a:ea typeface="Times New Roman" panose="02020603050405020304" pitchFamily="18" charset="0"/>
                <a:cs typeface="Times New Roman" panose="02020603050405020304" pitchFamily="18" charset="0"/>
              </a:rPr>
              <a:t>empowerment</a:t>
            </a:r>
            <a:r>
              <a:rPr lang="en-US" sz="1800" b="0" u="none">
                <a:solidFill>
                  <a:srgbClr val="008080"/>
                </a:solidFill>
                <a:effectLst/>
                <a:latin typeface="Arial" panose="020B0604020202020204" pitchFamily="34" charset="0"/>
                <a:ea typeface="Times New Roman" panose="02020603050405020304" pitchFamily="18" charset="0"/>
                <a:cs typeface="Times New Roman" panose="02020603050405020304" pitchFamily="18" charset="0"/>
              </a:rPr>
              <a:t> (for example enabling the person to make active decisions with regards their care, support or treatment) </a:t>
            </a:r>
            <a:endParaRPr lang="en-GB" sz="1800" u="none">
              <a:effectLst/>
              <a:latin typeface="Arial" panose="020B0604020202020204" pitchFamily="34" charset="0"/>
              <a:ea typeface="Times New Roman" panose="02020603050405020304" pitchFamily="18" charset="0"/>
              <a:cs typeface="Times New Roman" panose="02020603050405020304" pitchFamily="18" charset="0"/>
            </a:endParaRPr>
          </a:p>
          <a:p>
            <a:pPr marL="800100" marR="0" lvl="1" indent="-342900" algn="l" defTabSz="914400" rtl="0" eaLnBrk="1" fontAlgn="auto" latinLnBrk="0" hangingPunct="1">
              <a:lnSpc>
                <a:spcPct val="115000"/>
              </a:lnSpc>
              <a:spcBef>
                <a:spcPts val="0"/>
              </a:spcBef>
              <a:spcAft>
                <a:spcPts val="1000"/>
              </a:spcAft>
              <a:buClrTx/>
              <a:buSzTx/>
              <a:buFont typeface="Symbol" panose="05050102010706020507" pitchFamily="18" charset="2"/>
              <a:buChar char=""/>
              <a:tabLst/>
              <a:defRPr/>
            </a:pPr>
            <a:r>
              <a:rPr lang="en-US" sz="1800" b="1" u="none">
                <a:solidFill>
                  <a:srgbClr val="008080"/>
                </a:solidFill>
                <a:effectLst/>
                <a:latin typeface="Arial" panose="020B0604020202020204" pitchFamily="34" charset="0"/>
                <a:ea typeface="Times New Roman" panose="02020603050405020304" pitchFamily="18" charset="0"/>
                <a:cs typeface="Times New Roman" panose="02020603050405020304" pitchFamily="18" charset="0"/>
              </a:rPr>
              <a:t>safety</a:t>
            </a:r>
            <a:r>
              <a:rPr lang="en-US" sz="1800" b="0" u="none">
                <a:solidFill>
                  <a:srgbClr val="008080"/>
                </a:solidFill>
                <a:effectLst/>
                <a:latin typeface="Arial" panose="020B0604020202020204" pitchFamily="34" charset="0"/>
                <a:ea typeface="Times New Roman" panose="02020603050405020304" pitchFamily="18" charset="0"/>
                <a:cs typeface="Times New Roman" panose="02020603050405020304" pitchFamily="18" charset="0"/>
              </a:rPr>
              <a:t> (for example ensuring the examination or meeting room is sufficiently private, without unnecessary interruptions)</a:t>
            </a:r>
            <a:r>
              <a:rPr lang="en-US" sz="1800" b="0"/>
              <a:t> </a:t>
            </a:r>
          </a:p>
          <a:p>
            <a:pPr marL="0" marR="0" lvl="0" indent="0" algn="l" defTabSz="914400" rtl="0" eaLnBrk="1" fontAlgn="auto" latinLnBrk="0" hangingPunct="1">
              <a:lnSpc>
                <a:spcPct val="115000"/>
              </a:lnSpc>
              <a:spcBef>
                <a:spcPts val="0"/>
              </a:spcBef>
              <a:spcAft>
                <a:spcPts val="1000"/>
              </a:spcAft>
              <a:buClrTx/>
              <a:buSzTx/>
              <a:buFont typeface="Symbol" panose="05050102010706020507" pitchFamily="18" charset="2"/>
              <a:buNone/>
              <a:tabLst/>
              <a:defRPr/>
            </a:pPr>
            <a:endParaRPr lang="en-US" sz="1800" b="0"/>
          </a:p>
          <a:p>
            <a:pPr marL="0" marR="0" lvl="0" indent="0" algn="l" defTabSz="914400" rtl="0" eaLnBrk="1" fontAlgn="auto" latinLnBrk="0" hangingPunct="1">
              <a:lnSpc>
                <a:spcPct val="115000"/>
              </a:lnSpc>
              <a:spcBef>
                <a:spcPts val="0"/>
              </a:spcBef>
              <a:spcAft>
                <a:spcPts val="1000"/>
              </a:spcAft>
              <a:buClrTx/>
              <a:buSzTx/>
              <a:buFont typeface="Symbol" panose="05050102010706020507" pitchFamily="18" charset="2"/>
              <a:buNone/>
              <a:tabLst/>
              <a:defRPr/>
            </a:pPr>
            <a:r>
              <a:rPr lang="en-US" sz="1800" b="0"/>
              <a:t>Depending upon time, ask for additional examples from the group and to encourage different group members to contribute if possible. </a:t>
            </a:r>
          </a:p>
          <a:p>
            <a:pPr marL="800100" lvl="1" indent="-342900">
              <a:lnSpc>
                <a:spcPct val="115000"/>
              </a:lnSpc>
              <a:spcAft>
                <a:spcPts val="1000"/>
              </a:spcAft>
              <a:buFont typeface="Symbol" panose="05050102010706020507" pitchFamily="18" charset="2"/>
              <a:buChar char=""/>
            </a:pPr>
            <a:endParaRPr lang="en-GB" sz="1800" u="none">
              <a:effectLst/>
              <a:latin typeface="Arial" panose="020B0604020202020204" pitchFamily="34" charset="0"/>
              <a:ea typeface="Times New Roman" panose="02020603050405020304" pitchFamily="18" charset="0"/>
              <a:cs typeface="Times New Roman" panose="02020603050405020304" pitchFamily="18" charset="0"/>
            </a:endParaRPr>
          </a:p>
          <a:p>
            <a:pPr marL="171450" indent="-171450">
              <a:buFontTx/>
              <a:buChar char="-"/>
            </a:pPr>
            <a:endParaRPr lang="en-GB" b="0"/>
          </a:p>
        </p:txBody>
      </p:sp>
      <p:sp>
        <p:nvSpPr>
          <p:cNvPr id="4" name="Slide Number Placeholder 3"/>
          <p:cNvSpPr>
            <a:spLocks noGrp="1"/>
          </p:cNvSpPr>
          <p:nvPr>
            <p:ph type="sldNum" sz="quarter" idx="5"/>
          </p:nvPr>
        </p:nvSpPr>
        <p:spPr/>
        <p:txBody>
          <a:bodyPr/>
          <a:lstStyle/>
          <a:p>
            <a:fld id="{BF597B61-DA67-464F-A347-029C6BE75AF0}" type="slidenum">
              <a:rPr lang="en-GB" smtClean="0"/>
              <a:pPr/>
              <a:t>11</a:t>
            </a:fld>
            <a:endParaRPr lang="en-GB"/>
          </a:p>
        </p:txBody>
      </p:sp>
    </p:spTree>
    <p:extLst>
      <p:ext uri="{BB962C8B-B14F-4D97-AF65-F5344CB8AC3E}">
        <p14:creationId xmlns:p14="http://schemas.microsoft.com/office/powerpoint/2010/main" val="242399722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10000"/>
          </a:bodyPr>
          <a:lstStyle/>
          <a:p>
            <a:r>
              <a:rPr lang="en-US" b="1"/>
              <a:t>Activity 2: Facilitated discussion</a:t>
            </a:r>
          </a:p>
          <a:p>
            <a:r>
              <a:rPr lang="en-US" b="0"/>
              <a:t>Note: there may be some overlap in the discussion of activity’s 1 and 2, as they both ask for examples of helping someone in distress. Try to be flexible, but also steer the discussion to towards the activity's questions.</a:t>
            </a:r>
          </a:p>
          <a:p>
            <a:endParaRPr lang="en-US" b="0"/>
          </a:p>
          <a:p>
            <a:pPr marL="171450" indent="-171450">
              <a:buFontTx/>
              <a:buChar char="-"/>
            </a:pPr>
            <a:r>
              <a:rPr lang="en-US" b="0"/>
              <a:t>Ask a member of the group to come forward with a brief example of a time they have responded to someone in distress – this ideally would be within their work role but could be outside.</a:t>
            </a:r>
          </a:p>
          <a:p>
            <a:pPr marL="171450" indent="-171450">
              <a:buFontTx/>
              <a:buChar char="-"/>
            </a:pPr>
            <a:endParaRPr lang="en-US" b="0"/>
          </a:p>
          <a:p>
            <a:pPr marL="171450" indent="-171450">
              <a:buFontTx/>
              <a:buChar char="-"/>
            </a:pPr>
            <a:r>
              <a:rPr lang="en-US" b="0"/>
              <a:t>The main aim of this activity is to think about their own thoughts and feelings around how they responded to someone in distress, and to reflect upon how that may impact the person in distress. Emphasize that this is a safe environment, and they can be as honest as possible. </a:t>
            </a:r>
          </a:p>
          <a:p>
            <a:pPr marL="171450" indent="-171450">
              <a:buFontTx/>
              <a:buChar char="-"/>
            </a:pPr>
            <a:endParaRPr lang="en-US" b="0"/>
          </a:p>
          <a:p>
            <a:pPr marL="171450" indent="-171450">
              <a:buFontTx/>
              <a:buChar char="-"/>
            </a:pPr>
            <a:r>
              <a:rPr lang="en-US" b="0"/>
              <a:t>Ask them to think about how they felt at the time (e.g., uncomfortable, sad, sympathetic, angry), and how they then responded to the distress (e.g., did they offer to talk, where they understanding, did they walk away).</a:t>
            </a:r>
          </a:p>
          <a:p>
            <a:pPr marL="171450" indent="-171450">
              <a:buFontTx/>
              <a:buChar char="-"/>
            </a:pPr>
            <a:endParaRPr lang="en-US" b="0"/>
          </a:p>
          <a:p>
            <a:pPr marL="171450" indent="-171450">
              <a:buFontTx/>
              <a:buChar char="-"/>
            </a:pPr>
            <a:r>
              <a:rPr lang="en-US" b="0"/>
              <a:t>Ask them to reflect upon how those feelings may have affected their response – in a positive or negative way.</a:t>
            </a:r>
          </a:p>
          <a:p>
            <a:pPr marL="171450" indent="-171450">
              <a:buFontTx/>
              <a:buChar char="-"/>
            </a:pPr>
            <a:endParaRPr lang="en-US" b="0"/>
          </a:p>
          <a:p>
            <a:pPr marL="171450" indent="-171450">
              <a:buFontTx/>
              <a:buChar char="-"/>
            </a:pPr>
            <a:r>
              <a:rPr lang="en-US" b="0"/>
              <a:t>Finally, ask them to reflect upon how the person in distress perceived or felt about how they responded – did their actions have an impact upon that person's mood or </a:t>
            </a:r>
            <a:r>
              <a:rPr lang="en-US" b="0" err="1"/>
              <a:t>behaviour</a:t>
            </a:r>
            <a:r>
              <a:rPr lang="en-US" b="0"/>
              <a:t>? </a:t>
            </a:r>
          </a:p>
          <a:p>
            <a:pPr marL="171450" indent="-171450">
              <a:buFontTx/>
              <a:buChar char="-"/>
            </a:pPr>
            <a:endParaRPr lang="en-US" b="0"/>
          </a:p>
          <a:p>
            <a:pPr marL="0" indent="0">
              <a:buFontTx/>
              <a:buNone/>
            </a:pPr>
            <a:r>
              <a:rPr lang="en-US" b="0"/>
              <a:t>Depending upon time, ask for additional examples from the group and to encourage different group members to contribute if possible. </a:t>
            </a:r>
          </a:p>
          <a:p>
            <a:pPr marL="171450" indent="-171450">
              <a:buFontTx/>
              <a:buChar char="-"/>
            </a:pPr>
            <a:endParaRPr lang="en-US" b="0"/>
          </a:p>
          <a:p>
            <a:endParaRPr lang="en-US" b="0"/>
          </a:p>
          <a:p>
            <a:endParaRPr lang="en-US" b="0"/>
          </a:p>
        </p:txBody>
      </p:sp>
      <p:sp>
        <p:nvSpPr>
          <p:cNvPr id="4" name="Slide Number Placeholder 3"/>
          <p:cNvSpPr>
            <a:spLocks noGrp="1"/>
          </p:cNvSpPr>
          <p:nvPr>
            <p:ph type="sldNum" sz="quarter" idx="5"/>
          </p:nvPr>
        </p:nvSpPr>
        <p:spPr/>
        <p:txBody>
          <a:bodyPr/>
          <a:lstStyle/>
          <a:p>
            <a:fld id="{BF597B61-DA67-464F-A347-029C6BE75AF0}" type="slidenum">
              <a:rPr lang="en-GB" smtClean="0"/>
              <a:pPr/>
              <a:t>12</a:t>
            </a:fld>
            <a:endParaRPr lang="en-GB"/>
          </a:p>
        </p:txBody>
      </p:sp>
    </p:spTree>
    <p:extLst>
      <p:ext uri="{BB962C8B-B14F-4D97-AF65-F5344CB8AC3E}">
        <p14:creationId xmlns:p14="http://schemas.microsoft.com/office/powerpoint/2010/main" val="143240218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171450" indent="-171450">
              <a:buFont typeface="Calibri" panose="020F0502020204030204" pitchFamily="34" charset="0"/>
              <a:buChar char="–"/>
            </a:pPr>
            <a:r>
              <a:rPr lang="en-GB" b="0">
                <a:solidFill>
                  <a:srgbClr val="000000"/>
                </a:solidFill>
              </a:rPr>
              <a:t>The Facilitated Module </a:t>
            </a:r>
            <a:r>
              <a:rPr lang="en-GB" b="0" u="none" baseline="0">
                <a:solidFill>
                  <a:srgbClr val="000000"/>
                </a:solidFill>
              </a:rPr>
              <a:t>Learning Module booklet refers to two different videos.</a:t>
            </a:r>
          </a:p>
          <a:p>
            <a:pPr marL="171450" indent="-171450">
              <a:buFont typeface="Calibri" panose="020F0502020204030204" pitchFamily="34" charset="0"/>
              <a:buChar char="–"/>
            </a:pPr>
            <a:endParaRPr lang="en-GB" b="0" u="none" baseline="0">
              <a:solidFill>
                <a:srgbClr val="000000"/>
              </a:solidFill>
            </a:endParaRPr>
          </a:p>
          <a:p>
            <a:pPr marL="171450" indent="-171450">
              <a:buFont typeface="Calibri" panose="020F0502020204030204" pitchFamily="34" charset="0"/>
              <a:buChar char="–"/>
            </a:pPr>
            <a:r>
              <a:rPr lang="en-GB" b="0" u="none" baseline="0">
                <a:solidFill>
                  <a:srgbClr val="000000"/>
                </a:solidFill>
              </a:rPr>
              <a:t>The first video you should show the learners was </a:t>
            </a:r>
            <a:r>
              <a:rPr lang="en-US" sz="1200" kern="1200">
                <a:solidFill>
                  <a:srgbClr val="000000"/>
                </a:solidFill>
                <a:effectLst/>
                <a:latin typeface="+mn-lt"/>
                <a:ea typeface="+mn-ea"/>
                <a:cs typeface="+mn-cs"/>
              </a:rPr>
              <a:t>produced by See Me (Scotland’s </a:t>
            </a:r>
            <a:r>
              <a:rPr lang="en-US" sz="1200" kern="1200" err="1">
                <a:solidFill>
                  <a:srgbClr val="000000"/>
                </a:solidFill>
                <a:effectLst/>
                <a:latin typeface="+mn-lt"/>
                <a:ea typeface="+mn-ea"/>
                <a:cs typeface="+mn-cs"/>
              </a:rPr>
              <a:t>programme</a:t>
            </a:r>
            <a:r>
              <a:rPr lang="en-US" sz="1200" kern="1200">
                <a:solidFill>
                  <a:srgbClr val="000000"/>
                </a:solidFill>
                <a:effectLst/>
                <a:latin typeface="+mn-lt"/>
                <a:ea typeface="+mn-ea"/>
                <a:cs typeface="+mn-cs"/>
              </a:rPr>
              <a:t> to end mental health stigma and discrimination). The short video (approximately 2-3 mins) includes contributions from those who have experienced use of frontline services when they are in distress. These contributions highlight the importance and potential impact that an interaction with frontline services can have for people who have experienced distress. They highlight the value of providing a compassionate response to distress. The video can be accessed online through the following link, but it is recommended that facilitators use the file which is included in the training pack in the event that internet service is poor. https://youtu.be/zBFrPRqHlaE </a:t>
            </a:r>
          </a:p>
          <a:p>
            <a:pPr marL="171450" indent="-171450">
              <a:buFont typeface="Calibri" panose="020F0502020204030204" pitchFamily="34" charset="0"/>
              <a:buChar char="–"/>
            </a:pPr>
            <a:endParaRPr lang="en-GB" b="0" u="none" baseline="0">
              <a:solidFill>
                <a:srgbClr val="000000"/>
              </a:solidFill>
            </a:endParaRPr>
          </a:p>
          <a:p>
            <a:pPr marL="171450" marR="0" lvl="0" indent="-171450" algn="l" defTabSz="914400" rtl="0" eaLnBrk="1" fontAlgn="auto" latinLnBrk="0" hangingPunct="1">
              <a:lnSpc>
                <a:spcPct val="100000"/>
              </a:lnSpc>
              <a:spcBef>
                <a:spcPts val="0"/>
              </a:spcBef>
              <a:spcAft>
                <a:spcPts val="0"/>
              </a:spcAft>
              <a:buClrTx/>
              <a:buSzTx/>
              <a:buFont typeface="Calibri" panose="020F0502020204030204" pitchFamily="34" charset="0"/>
              <a:buChar char="–"/>
              <a:tabLst/>
              <a:defRPr/>
            </a:pPr>
            <a:r>
              <a:rPr lang="en-GB" b="0" u="none" baseline="0">
                <a:solidFill>
                  <a:srgbClr val="000000"/>
                </a:solidFill>
              </a:rPr>
              <a:t>The second video is an animation </a:t>
            </a:r>
            <a:r>
              <a:rPr lang="en-US" sz="1200" b="0" kern="1200">
                <a:solidFill>
                  <a:srgbClr val="000000"/>
                </a:solidFill>
                <a:effectLst/>
                <a:latin typeface="+mn-lt"/>
                <a:ea typeface="+mn-ea"/>
                <a:cs typeface="+mn-cs"/>
              </a:rPr>
              <a:t>‘Opening Doors’ (approximately 8 minutes) produced by NHS Education Scotland. It highlights the important difference that those in the Scottish workforce can make to people affected by trauma. Again t</a:t>
            </a:r>
            <a:r>
              <a:rPr lang="en-US" sz="1200" kern="1200">
                <a:solidFill>
                  <a:srgbClr val="000000"/>
                </a:solidFill>
                <a:effectLst/>
                <a:latin typeface="+mn-lt"/>
                <a:ea typeface="+mn-ea"/>
                <a:cs typeface="+mn-cs"/>
              </a:rPr>
              <a:t>he animation can be accessed online through the following link, but it is recommended that facilitators use the file which is included in the training pack in the event that internet service  is poor </a:t>
            </a:r>
            <a:r>
              <a:rPr lang="en-US" sz="1200" b="0" kern="1200">
                <a:solidFill>
                  <a:srgbClr val="000000"/>
                </a:solidFill>
                <a:effectLst/>
                <a:latin typeface="+mn-lt"/>
                <a:ea typeface="+mn-ea"/>
                <a:cs typeface="+mn-cs"/>
              </a:rPr>
              <a:t> </a:t>
            </a:r>
            <a:r>
              <a:rPr lang="en-GB" sz="1200">
                <a:solidFill>
                  <a:srgbClr val="000000"/>
                </a:solidFill>
                <a:hlinkClick r:id="rId3">
                  <a:extLst>
                    <a:ext uri="{A12FA001-AC4F-418D-AE19-62706E023703}">
                      <ahyp:hlinkClr xmlns:ahyp="http://schemas.microsoft.com/office/drawing/2018/hyperlinkcolor" val="tx"/>
                    </a:ext>
                  </a:extLst>
                </a:hlinkClick>
              </a:rPr>
              <a:t>https://vimeo.com/274703693</a:t>
            </a:r>
            <a:endParaRPr lang="en-US" sz="1200" kern="1200">
              <a:solidFill>
                <a:srgbClr val="000000"/>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7736B571-F625-BB44-9C27-2998C70452E7}" type="slidenum">
              <a:rPr lang="en-US" smtClean="0"/>
              <a:t>13</a:t>
            </a:fld>
            <a:endParaRPr lang="en-US"/>
          </a:p>
        </p:txBody>
      </p:sp>
    </p:spTree>
    <p:extLst>
      <p:ext uri="{BB962C8B-B14F-4D97-AF65-F5344CB8AC3E}">
        <p14:creationId xmlns:p14="http://schemas.microsoft.com/office/powerpoint/2010/main" val="425280576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a:t>Working through the booklet: section 4.</a:t>
            </a:r>
          </a:p>
          <a:p>
            <a:endParaRPr lang="en-GB" b="0"/>
          </a:p>
          <a:p>
            <a:r>
              <a:rPr lang="en-GB" b="0"/>
              <a:t>- Ask learners to work through section 4 in the induction booklet. This will include Activity 3.</a:t>
            </a:r>
          </a:p>
          <a:p>
            <a:endParaRPr lang="en-GB" b="0"/>
          </a:p>
          <a:p>
            <a:r>
              <a:rPr lang="en-GB" b="0"/>
              <a:t>- Although there is not an allocated amount of time to complete this, it is important to try keep to schedule for the session. Typically completing this section and activity should take approximately 15 mins. </a:t>
            </a:r>
          </a:p>
          <a:p>
            <a:endParaRPr lang="en-GB" b="0"/>
          </a:p>
          <a:p>
            <a:r>
              <a:rPr lang="en-GB" b="0"/>
              <a:t>- For online training ask learners to use the raise hand function to indicate they have finished. </a:t>
            </a:r>
          </a:p>
          <a:p>
            <a:endParaRPr lang="en-GB" b="0"/>
          </a:p>
          <a:p>
            <a:r>
              <a:rPr lang="en-GB" b="0"/>
              <a:t>- Once the majority have completed theses sections, if time permits allow a 5 minute warning for the rest to complete to allow time for discussion.</a:t>
            </a:r>
          </a:p>
        </p:txBody>
      </p:sp>
      <p:sp>
        <p:nvSpPr>
          <p:cNvPr id="4" name="Slide Number Placeholder 3"/>
          <p:cNvSpPr>
            <a:spLocks noGrp="1"/>
          </p:cNvSpPr>
          <p:nvPr>
            <p:ph type="sldNum" sz="quarter" idx="5"/>
          </p:nvPr>
        </p:nvSpPr>
        <p:spPr/>
        <p:txBody>
          <a:bodyPr/>
          <a:lstStyle/>
          <a:p>
            <a:fld id="{BF597B61-DA67-464F-A347-029C6BE75AF0}" type="slidenum">
              <a:rPr lang="en-GB" smtClean="0"/>
              <a:pPr/>
              <a:t>14</a:t>
            </a:fld>
            <a:endParaRPr lang="en-GB"/>
          </a:p>
        </p:txBody>
      </p:sp>
    </p:spTree>
    <p:extLst>
      <p:ext uri="{BB962C8B-B14F-4D97-AF65-F5344CB8AC3E}">
        <p14:creationId xmlns:p14="http://schemas.microsoft.com/office/powerpoint/2010/main" val="193095006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10000"/>
          </a:bodyPr>
          <a:lstStyle/>
          <a:p>
            <a:r>
              <a:rPr lang="en-GB" b="1"/>
              <a:t>Activity 3: Facilitated discussion</a:t>
            </a:r>
          </a:p>
          <a:p>
            <a:endParaRPr lang="en-GB" b="1"/>
          </a:p>
          <a:p>
            <a:pPr marL="171450" indent="-171450">
              <a:buFontTx/>
              <a:buChar char="-"/>
            </a:pPr>
            <a:r>
              <a:rPr lang="en-US"/>
              <a:t>Ask a member of the group to come forward with a brief example of a time they have responded to someone in distress – this ideally would be within their work role but could be outside. </a:t>
            </a:r>
          </a:p>
          <a:p>
            <a:pPr marL="171450" indent="-171450">
              <a:buFontTx/>
              <a:buChar char="-"/>
            </a:pPr>
            <a:endParaRPr lang="en-US"/>
          </a:p>
          <a:p>
            <a:pPr marL="171450" indent="-171450">
              <a:buFontTx/>
              <a:buChar char="-"/>
            </a:pPr>
            <a:r>
              <a:rPr lang="en-US"/>
              <a:t>The main aim of this activity is to think about responding with compassion, and to reflect upon how there may be challenges to responding with compassion in every situation. </a:t>
            </a:r>
            <a:r>
              <a:rPr lang="en-US" err="1"/>
              <a:t>Emphasise</a:t>
            </a:r>
            <a:r>
              <a:rPr lang="en-US"/>
              <a:t> that this is a safe environment, and they can be as honest as possible. </a:t>
            </a:r>
          </a:p>
          <a:p>
            <a:pPr marL="171450" indent="-171450">
              <a:buFontTx/>
              <a:buChar char="-"/>
            </a:pPr>
            <a:endParaRPr lang="en-US"/>
          </a:p>
          <a:p>
            <a:pPr marL="171450" indent="-171450">
              <a:buFontTx/>
              <a:buChar char="-"/>
            </a:pPr>
            <a:r>
              <a:rPr lang="en-US"/>
              <a:t>Ask them to think about whether the person in distress needed compassion – and if so, reflect upon why they thought that, e.g., they were suffering, upset, needed kindness.</a:t>
            </a:r>
          </a:p>
          <a:p>
            <a:pPr marL="171450" indent="-171450">
              <a:buFontTx/>
              <a:buChar char="-"/>
            </a:pPr>
            <a:endParaRPr lang="en-US"/>
          </a:p>
          <a:p>
            <a:pPr marL="171450" indent="-171450">
              <a:buFontTx/>
              <a:buChar char="-"/>
            </a:pPr>
            <a:r>
              <a:rPr lang="en-US"/>
              <a:t>Ask them to consider if they have encountered someone they felt </a:t>
            </a:r>
            <a:r>
              <a:rPr lang="en-US" b="1"/>
              <a:t>did not </a:t>
            </a:r>
            <a:r>
              <a:rPr lang="en-US"/>
              <a:t>need compassion – this question can be very challenging as they may not like to admit that they do not always respond in a compassionate way. Again, </a:t>
            </a:r>
            <a:r>
              <a:rPr lang="en-US" err="1"/>
              <a:t>emphasise</a:t>
            </a:r>
            <a:r>
              <a:rPr lang="en-US"/>
              <a:t> that this is a safe environment, and they will not be judged. This question can generate an interesting discussion, as learners may reflect that if a person is displaying difficult or challenging </a:t>
            </a:r>
            <a:r>
              <a:rPr lang="en-US" err="1"/>
              <a:t>behaviours</a:t>
            </a:r>
            <a:r>
              <a:rPr lang="en-US"/>
              <a:t> (i.e., anger, frustration, inappropriate </a:t>
            </a:r>
            <a:r>
              <a:rPr lang="en-US" err="1"/>
              <a:t>behaviour</a:t>
            </a:r>
            <a:r>
              <a:rPr lang="en-US"/>
              <a:t>) or they have a background that may be perceived as negative (i.e., criminal background, awareness of a history of other inappropriate </a:t>
            </a:r>
            <a:r>
              <a:rPr lang="en-US" err="1"/>
              <a:t>behaviours</a:t>
            </a:r>
            <a:r>
              <a:rPr lang="en-US"/>
              <a:t>), then showing compassion can be challenging.</a:t>
            </a:r>
          </a:p>
          <a:p>
            <a:pPr marL="171450" indent="-171450">
              <a:buFontTx/>
              <a:buChar char="-"/>
            </a:pPr>
            <a:endParaRPr lang="en-US"/>
          </a:p>
          <a:p>
            <a:pPr marL="171450" indent="-171450">
              <a:buFontTx/>
              <a:buChar char="-"/>
            </a:pPr>
            <a:r>
              <a:rPr lang="en-US"/>
              <a:t>The important point here is to </a:t>
            </a:r>
            <a:r>
              <a:rPr lang="en-US" err="1"/>
              <a:t>realise</a:t>
            </a:r>
            <a:r>
              <a:rPr lang="en-US"/>
              <a:t> there can be challenges to a compassionate response, and it is only human to respond in this way, but if they are aware of this then it can be easier to overcome these feelings.</a:t>
            </a:r>
          </a:p>
          <a:p>
            <a:endParaRPr lang="en-GB"/>
          </a:p>
        </p:txBody>
      </p:sp>
      <p:sp>
        <p:nvSpPr>
          <p:cNvPr id="4" name="Slide Number Placeholder 3"/>
          <p:cNvSpPr>
            <a:spLocks noGrp="1"/>
          </p:cNvSpPr>
          <p:nvPr>
            <p:ph type="sldNum" sz="quarter" idx="5"/>
          </p:nvPr>
        </p:nvSpPr>
        <p:spPr/>
        <p:txBody>
          <a:bodyPr/>
          <a:lstStyle/>
          <a:p>
            <a:fld id="{BF597B61-DA67-464F-A347-029C6BE75AF0}" type="slidenum">
              <a:rPr lang="en-GB" smtClean="0"/>
              <a:pPr/>
              <a:t>15</a:t>
            </a:fld>
            <a:endParaRPr lang="en-GB"/>
          </a:p>
        </p:txBody>
      </p:sp>
    </p:spTree>
    <p:extLst>
      <p:ext uri="{BB962C8B-B14F-4D97-AF65-F5344CB8AC3E}">
        <p14:creationId xmlns:p14="http://schemas.microsoft.com/office/powerpoint/2010/main" val="52362515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a:t>Working through the booklet: section 5.</a:t>
            </a:r>
          </a:p>
          <a:p>
            <a:endParaRPr lang="en-GB" b="0"/>
          </a:p>
          <a:p>
            <a:r>
              <a:rPr lang="en-GB" b="0"/>
              <a:t>- Ask learners to work through section 5 in the induction booklet. There are no activities in this section, although there will be facilitated scenario-based learning at the end.</a:t>
            </a:r>
          </a:p>
          <a:p>
            <a:endParaRPr lang="en-GB" b="0"/>
          </a:p>
          <a:p>
            <a:r>
              <a:rPr lang="en-GB" b="0"/>
              <a:t>- Although there is not an allocated amount of time to complete this, it is important to try keep to schedule for the session. Typically completing this section and activity should take approximately 15 mins. </a:t>
            </a:r>
          </a:p>
          <a:p>
            <a:endParaRPr lang="en-GB" b="0"/>
          </a:p>
          <a:p>
            <a:pPr marL="0" marR="0" lvl="0" indent="0" algn="l" defTabSz="914400" rtl="0" eaLnBrk="1" fontAlgn="auto" latinLnBrk="0" hangingPunct="1">
              <a:lnSpc>
                <a:spcPct val="100000"/>
              </a:lnSpc>
              <a:spcBef>
                <a:spcPts val="0"/>
              </a:spcBef>
              <a:spcAft>
                <a:spcPts val="0"/>
              </a:spcAft>
              <a:buClrTx/>
              <a:buSzTx/>
              <a:buFontTx/>
              <a:buNone/>
              <a:tabLst/>
              <a:defRPr/>
            </a:pPr>
            <a:r>
              <a:rPr lang="en-GB" b="0"/>
              <a:t>- For online training ask learners to use the raise hand function to indicate they have finished. </a:t>
            </a:r>
          </a:p>
          <a:p>
            <a:endParaRPr lang="en-GB" b="0"/>
          </a:p>
          <a:p>
            <a:endParaRPr lang="en-GB" b="0"/>
          </a:p>
          <a:p>
            <a:r>
              <a:rPr lang="en-GB" b="0"/>
              <a:t>- Once the majority have completed theses sections, if time permits allow a 5 minute warning for the rest to complete to allow time for discussion.</a:t>
            </a:r>
          </a:p>
        </p:txBody>
      </p:sp>
      <p:sp>
        <p:nvSpPr>
          <p:cNvPr id="4" name="Slide Number Placeholder 3"/>
          <p:cNvSpPr>
            <a:spLocks noGrp="1"/>
          </p:cNvSpPr>
          <p:nvPr>
            <p:ph type="sldNum" sz="quarter" idx="5"/>
          </p:nvPr>
        </p:nvSpPr>
        <p:spPr/>
        <p:txBody>
          <a:bodyPr/>
          <a:lstStyle/>
          <a:p>
            <a:fld id="{BF597B61-DA67-464F-A347-029C6BE75AF0}" type="slidenum">
              <a:rPr lang="en-GB" smtClean="0"/>
              <a:pPr/>
              <a:t>16</a:t>
            </a:fld>
            <a:endParaRPr lang="en-GB"/>
          </a:p>
        </p:txBody>
      </p:sp>
    </p:spTree>
    <p:extLst>
      <p:ext uri="{BB962C8B-B14F-4D97-AF65-F5344CB8AC3E}">
        <p14:creationId xmlns:p14="http://schemas.microsoft.com/office/powerpoint/2010/main" val="314331516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r>
              <a:rPr lang="en-GB" b="0"/>
              <a:t>On this and the next slide a referral form has been annotated with notes and advice to facilitate a high quality and accurate referral between DBI level 1 and Level 2 services. </a:t>
            </a:r>
          </a:p>
          <a:p>
            <a:pPr marL="171450" indent="-171450">
              <a:buFontTx/>
              <a:buChar char="-"/>
            </a:pPr>
            <a:endParaRPr lang="en-GB" b="0"/>
          </a:p>
          <a:p>
            <a:pPr marL="171450" indent="-171450">
              <a:buFontTx/>
              <a:buChar char="-"/>
            </a:pPr>
            <a:r>
              <a:rPr lang="en-GB"/>
              <a:t>Evaluation evidence and the direct experience of DBI Level 2 services has identified this as a crucial aspect that can facilitate effective and efficient referrals with contact inside 24 hours</a:t>
            </a:r>
            <a:r>
              <a:rPr lang="en-GB" b="0"/>
              <a:t>.</a:t>
            </a:r>
            <a:r>
              <a:rPr lang="en-GB"/>
              <a:t> </a:t>
            </a:r>
            <a:endParaRPr lang="en-GB" b="0">
              <a:cs typeface="Calibri"/>
            </a:endParaRPr>
          </a:p>
          <a:p>
            <a:pPr marL="171450" indent="-171450">
              <a:buFontTx/>
              <a:buChar char="-"/>
            </a:pPr>
            <a:endParaRPr lang="en-GB" b="0"/>
          </a:p>
          <a:p>
            <a:pPr marL="171450" indent="-171450">
              <a:buFontTx/>
              <a:buChar char="-"/>
            </a:pPr>
            <a:r>
              <a:rPr lang="en-GB" b="0"/>
              <a:t>Take a few minutes to talk through some parts of the referral form and emphasise its importance. </a:t>
            </a:r>
          </a:p>
          <a:p>
            <a:pPr marL="171450" indent="-171450">
              <a:buFontTx/>
              <a:buChar char="-"/>
            </a:pPr>
            <a:endParaRPr lang="en-GB" b="0"/>
          </a:p>
          <a:p>
            <a:pPr marL="171450" indent="-171450">
              <a:buFontTx/>
              <a:buChar char="-"/>
            </a:pPr>
            <a:endParaRPr lang="en-GB" b="0"/>
          </a:p>
          <a:p>
            <a:pPr marL="171450" indent="-171450">
              <a:buFontTx/>
              <a:buChar char="-"/>
            </a:pPr>
            <a:endParaRPr lang="en-GB" b="0"/>
          </a:p>
          <a:p>
            <a:pPr marL="171450" indent="-171450">
              <a:buFontTx/>
              <a:buChar char="-"/>
            </a:pPr>
            <a:endParaRPr lang="en-GB" b="0"/>
          </a:p>
        </p:txBody>
      </p:sp>
      <p:sp>
        <p:nvSpPr>
          <p:cNvPr id="4" name="Slide Number Placeholder 3"/>
          <p:cNvSpPr>
            <a:spLocks noGrp="1"/>
          </p:cNvSpPr>
          <p:nvPr>
            <p:ph type="sldNum" sz="quarter" idx="5"/>
          </p:nvPr>
        </p:nvSpPr>
        <p:spPr/>
        <p:txBody>
          <a:bodyPr/>
          <a:lstStyle/>
          <a:p>
            <a:fld id="{BF597B61-DA67-464F-A347-029C6BE75AF0}" type="slidenum">
              <a:rPr lang="en-GB" smtClean="0"/>
              <a:pPr/>
              <a:t>17</a:t>
            </a:fld>
            <a:endParaRPr lang="en-GB"/>
          </a:p>
        </p:txBody>
      </p:sp>
    </p:spTree>
    <p:extLst>
      <p:ext uri="{BB962C8B-B14F-4D97-AF65-F5344CB8AC3E}">
        <p14:creationId xmlns:p14="http://schemas.microsoft.com/office/powerpoint/2010/main" val="218022161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b="0"/>
          </a:p>
        </p:txBody>
      </p:sp>
      <p:sp>
        <p:nvSpPr>
          <p:cNvPr id="4" name="Slide Number Placeholder 3"/>
          <p:cNvSpPr>
            <a:spLocks noGrp="1"/>
          </p:cNvSpPr>
          <p:nvPr>
            <p:ph type="sldNum" sz="quarter" idx="5"/>
          </p:nvPr>
        </p:nvSpPr>
        <p:spPr/>
        <p:txBody>
          <a:bodyPr/>
          <a:lstStyle/>
          <a:p>
            <a:fld id="{BF597B61-DA67-464F-A347-029C6BE75AF0}" type="slidenum">
              <a:rPr lang="en-GB" smtClean="0"/>
              <a:pPr/>
              <a:t>18</a:t>
            </a:fld>
            <a:endParaRPr lang="en-GB"/>
          </a:p>
        </p:txBody>
      </p:sp>
    </p:spTree>
    <p:extLst>
      <p:ext uri="{BB962C8B-B14F-4D97-AF65-F5344CB8AC3E}">
        <p14:creationId xmlns:p14="http://schemas.microsoft.com/office/powerpoint/2010/main" val="291517996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GB" b="1"/>
              <a:t>Scenario 1: Facilitated discussion</a:t>
            </a:r>
          </a:p>
          <a:p>
            <a:endParaRPr lang="en-GB" b="1"/>
          </a:p>
          <a:p>
            <a:r>
              <a:rPr lang="en-GB"/>
              <a:t>Allow the learners time to read over the scenario presented. If the Level 2 practitioners are taking part in the session then this may be a good time to bring them in and ask for their perspective after the learners have given theirs. </a:t>
            </a:r>
          </a:p>
          <a:p>
            <a:endParaRPr lang="en-GB"/>
          </a:p>
          <a:p>
            <a:r>
              <a:rPr lang="en-GB"/>
              <a:t>The scenarios presented have been constructed to generate discussion and facilitate exploration of different views:</a:t>
            </a:r>
          </a:p>
          <a:p>
            <a:r>
              <a:rPr lang="en-GB"/>
              <a:t> </a:t>
            </a:r>
          </a:p>
          <a:p>
            <a:pPr marL="171450" indent="-171450">
              <a:buFontTx/>
              <a:buChar char="-"/>
            </a:pPr>
            <a:r>
              <a:rPr lang="en-GB"/>
              <a:t>This scenario highlights some key </a:t>
            </a:r>
            <a:r>
              <a:rPr lang="en-GB" b="1"/>
              <a:t>vulnerability and life stressor factors </a:t>
            </a:r>
            <a:r>
              <a:rPr lang="en-GB"/>
              <a:t>(i.e., mental health, finances and relationships), as well as a </a:t>
            </a:r>
            <a:r>
              <a:rPr lang="en-GB" b="1"/>
              <a:t>protective factor </a:t>
            </a:r>
            <a:r>
              <a:rPr lang="en-GB"/>
              <a:t>(i.e., presence of her daughter). </a:t>
            </a:r>
          </a:p>
          <a:p>
            <a:pPr marL="171450" indent="-171450">
              <a:buFontTx/>
              <a:buChar char="-"/>
            </a:pPr>
            <a:r>
              <a:rPr lang="en-GB"/>
              <a:t>In this scenario, once the health professional has established that Sandra is </a:t>
            </a:r>
            <a:r>
              <a:rPr lang="en-GB" b="1"/>
              <a:t>safe and is not at immediate risk of harm </a:t>
            </a:r>
            <a:r>
              <a:rPr lang="en-GB"/>
              <a:t>to herself or others, then she would be eligible to receive an offer to </a:t>
            </a:r>
            <a:r>
              <a:rPr lang="en-GB" b="0"/>
              <a:t>refer to DBI Level 2 services</a:t>
            </a:r>
          </a:p>
          <a:p>
            <a:pPr marL="171450" indent="-171450">
              <a:buFontTx/>
              <a:buChar char="-"/>
            </a:pPr>
            <a:r>
              <a:rPr lang="en-GB"/>
              <a:t>If the Level 2 practitioners are taking part in the session then this may be a good time to bring them in and ask for their views on the suitability of Sandra for further support through the DBI Level 2 service and what that support may involve.</a:t>
            </a:r>
          </a:p>
          <a:p>
            <a:pPr marL="171450" indent="-171450">
              <a:buFontTx/>
              <a:buChar char="-"/>
            </a:pPr>
            <a:endParaRPr lang="en-GB"/>
          </a:p>
          <a:p>
            <a:pPr marL="0" indent="0">
              <a:buFontTx/>
              <a:buNone/>
            </a:pPr>
            <a:r>
              <a:rPr lang="en-GB" b="1"/>
              <a:t>NB. Alternative scenarios for Scottish Ambulance Service learners are located at the end of the DBI Level 1 Induction PowerPoint. Facilitators of SAS induction can swap these alternative scenarios in. </a:t>
            </a:r>
          </a:p>
        </p:txBody>
      </p:sp>
      <p:sp>
        <p:nvSpPr>
          <p:cNvPr id="4" name="Slide Number Placeholder 3"/>
          <p:cNvSpPr>
            <a:spLocks noGrp="1"/>
          </p:cNvSpPr>
          <p:nvPr>
            <p:ph type="sldNum" sz="quarter" idx="5"/>
          </p:nvPr>
        </p:nvSpPr>
        <p:spPr/>
        <p:txBody>
          <a:bodyPr/>
          <a:lstStyle/>
          <a:p>
            <a:fld id="{BF597B61-DA67-464F-A347-029C6BE75AF0}" type="slidenum">
              <a:rPr lang="en-GB" smtClean="0"/>
              <a:pPr/>
              <a:t>19</a:t>
            </a:fld>
            <a:endParaRPr lang="en-GB"/>
          </a:p>
        </p:txBody>
      </p:sp>
    </p:spTree>
    <p:extLst>
      <p:ext uri="{BB962C8B-B14F-4D97-AF65-F5344CB8AC3E}">
        <p14:creationId xmlns:p14="http://schemas.microsoft.com/office/powerpoint/2010/main" val="6878884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lnSpcReduction="10000"/>
          </a:bodyPr>
          <a:lstStyle/>
          <a:p>
            <a:r>
              <a:rPr lang="en-GB" b="1"/>
              <a:t>Scenario 2: Facilitated discussion</a:t>
            </a:r>
          </a:p>
          <a:p>
            <a:endParaRPr lang="en-GB" b="1"/>
          </a:p>
          <a:p>
            <a:r>
              <a:rPr lang="en-GB"/>
              <a:t>Allow the learners time to read over the scenario presented. If the Level 2 practitioners are taking part in the session then this may be a good time to bring them in and ask for their perspective after the learners have given theirs. </a:t>
            </a:r>
          </a:p>
          <a:p>
            <a:endParaRPr lang="en-GB"/>
          </a:p>
          <a:p>
            <a:r>
              <a:rPr lang="en-GB"/>
              <a:t>The scenarios presented have been constructed to generate discussion and facilitate exploration of different views:</a:t>
            </a:r>
          </a:p>
          <a:p>
            <a:endParaRPr lang="en-GB"/>
          </a:p>
          <a:p>
            <a:pPr marL="171450" indent="-171450">
              <a:buFontTx/>
              <a:buChar char="-"/>
            </a:pPr>
            <a:r>
              <a:rPr lang="en-GB"/>
              <a:t>This scenario highlights some key vulnerability and life stressor factors (i.e., mental health history, previous suicide attempt and job loss). Having a pervious suicide attempt is a key risk factor for </a:t>
            </a:r>
            <a:r>
              <a:rPr lang="en-GB" b="1"/>
              <a:t>a future suicide attempt</a:t>
            </a:r>
            <a:r>
              <a:rPr lang="en-GB"/>
              <a:t>. </a:t>
            </a:r>
          </a:p>
          <a:p>
            <a:pPr marL="171450" indent="-171450">
              <a:buFontTx/>
              <a:buChar char="-"/>
            </a:pPr>
            <a:r>
              <a:rPr lang="en-GB"/>
              <a:t>Unlike the previous scenario, </a:t>
            </a:r>
            <a:r>
              <a:rPr lang="en-GB" b="1"/>
              <a:t>no protective factors are highlighted.</a:t>
            </a:r>
          </a:p>
          <a:p>
            <a:pPr marL="171450" indent="-171450">
              <a:buFontTx/>
              <a:buChar char="-"/>
            </a:pPr>
            <a:r>
              <a:rPr lang="en-GB" b="0"/>
              <a:t>The scenario includes a direct statement of </a:t>
            </a:r>
            <a:r>
              <a:rPr lang="en-GB" b="1"/>
              <a:t>suicidal intent</a:t>
            </a:r>
            <a:r>
              <a:rPr lang="en-GB" b="0"/>
              <a:t>. </a:t>
            </a:r>
          </a:p>
          <a:p>
            <a:pPr marL="171450" indent="-171450">
              <a:buFontTx/>
              <a:buChar char="-"/>
            </a:pPr>
            <a:r>
              <a:rPr lang="en-GB"/>
              <a:t>In this scenario, from the available information, it would appear that Derek is at a relatively higher risk of harm and an immediate response should normally prioritise his safety and any necessary specialist assessment and treatment over the referral to the DBI Level 2 service. Further consideration to Derek’s suitability for a referral to DBI Level 2 services support may still be appropriate once Derek’s initial needs are met. </a:t>
            </a:r>
          </a:p>
          <a:p>
            <a:pPr marL="171450" indent="-171450">
              <a:buFontTx/>
              <a:buChar char="-"/>
            </a:pPr>
            <a:endParaRPr lang="en-GB"/>
          </a:p>
          <a:p>
            <a:pPr marL="0" marR="0" lvl="0" indent="0" algn="l" defTabSz="914400" rtl="0" eaLnBrk="1" fontAlgn="auto" latinLnBrk="0" hangingPunct="1">
              <a:lnSpc>
                <a:spcPct val="100000"/>
              </a:lnSpc>
              <a:spcBef>
                <a:spcPts val="0"/>
              </a:spcBef>
              <a:spcAft>
                <a:spcPts val="0"/>
              </a:spcAft>
              <a:buClrTx/>
              <a:buSzTx/>
              <a:buFontTx/>
              <a:buNone/>
              <a:tabLst/>
              <a:defRPr/>
            </a:pPr>
            <a:r>
              <a:rPr lang="en-GB" b="1"/>
              <a:t>NB. Alternative scenarios for Scottish Ambulance Service learners are located at the end of the DBI Level 1 Induction PowerPoint. Facilitators of SAS induction can swap these alternative scenarios in. </a:t>
            </a:r>
          </a:p>
          <a:p>
            <a:pPr marL="0" indent="0">
              <a:buFontTx/>
              <a:buNone/>
            </a:pPr>
            <a:endParaRPr lang="en-GB"/>
          </a:p>
        </p:txBody>
      </p:sp>
      <p:sp>
        <p:nvSpPr>
          <p:cNvPr id="4" name="Slide Number Placeholder 3"/>
          <p:cNvSpPr>
            <a:spLocks noGrp="1"/>
          </p:cNvSpPr>
          <p:nvPr>
            <p:ph type="sldNum" sz="quarter" idx="5"/>
          </p:nvPr>
        </p:nvSpPr>
        <p:spPr/>
        <p:txBody>
          <a:bodyPr/>
          <a:lstStyle/>
          <a:p>
            <a:fld id="{BF597B61-DA67-464F-A347-029C6BE75AF0}" type="slidenum">
              <a:rPr lang="en-GB" smtClean="0"/>
              <a:pPr/>
              <a:t>20</a:t>
            </a:fld>
            <a:endParaRPr lang="en-GB"/>
          </a:p>
        </p:txBody>
      </p:sp>
    </p:spTree>
    <p:extLst>
      <p:ext uri="{BB962C8B-B14F-4D97-AF65-F5344CB8AC3E}">
        <p14:creationId xmlns:p14="http://schemas.microsoft.com/office/powerpoint/2010/main" val="337947249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lnSpcReduction="10000"/>
          </a:bodyPr>
          <a:lstStyle/>
          <a:p>
            <a:r>
              <a:rPr lang="en-GB" b="1"/>
              <a:t>Scenario 3: Facilitated discussion</a:t>
            </a:r>
          </a:p>
          <a:p>
            <a:endParaRPr lang="en-GB" b="1"/>
          </a:p>
          <a:p>
            <a:r>
              <a:rPr lang="en-GB"/>
              <a:t>Allow the learners time to read over the scenario presented. If the Level 2 practitioners are taking part in the session then this may be a good time to bring them in and ask for their perspective after the learners have given theirs. </a:t>
            </a:r>
          </a:p>
          <a:p>
            <a:endParaRPr lang="en-GB"/>
          </a:p>
          <a:p>
            <a:r>
              <a:rPr lang="en-GB"/>
              <a:t>The scenarios presented have been constructed to generate discussion and facilitate exploration of different views:</a:t>
            </a:r>
          </a:p>
          <a:p>
            <a:endParaRPr lang="en-GB"/>
          </a:p>
          <a:p>
            <a:pPr marL="171450" indent="-171450">
              <a:buFontTx/>
              <a:buChar char="-"/>
            </a:pPr>
            <a:r>
              <a:rPr lang="en-GB"/>
              <a:t>This scenario highlights some key vulnerability and life stressor factors (i.e., lone grandparent as carer, recent bereavement, interpersonal difficulties at school, feelings of frustration and loneliness). </a:t>
            </a:r>
          </a:p>
          <a:p>
            <a:pPr marL="171450" indent="-171450">
              <a:buFontTx/>
              <a:buChar char="-"/>
            </a:pPr>
            <a:r>
              <a:rPr lang="en-GB"/>
              <a:t>Noah has stated he has </a:t>
            </a:r>
            <a:r>
              <a:rPr lang="en-GB" b="1"/>
              <a:t>no suicidal intent or thoughts of self-harm.</a:t>
            </a:r>
          </a:p>
          <a:p>
            <a:pPr marL="171450" indent="-171450">
              <a:buFontTx/>
              <a:buChar char="-"/>
            </a:pPr>
            <a:r>
              <a:rPr lang="en-GB"/>
              <a:t>In this scenario, from the available information, Noah would be eligible to receive an offer to </a:t>
            </a:r>
            <a:r>
              <a:rPr lang="en-GB" b="0"/>
              <a:t>refer to DBI Level 2 services. When discussing this scenario you may wish to draw attention to Noah’s age and emphasise that 16 is the minimum age for referral to DBI level 2 services. </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en-GB"/>
              <a:t>If any Level 2 practitioners are taking part in the session then this may be a good time to bring them in and ask for their views on the suitability of Noah for further support through the DBI Level 2 service and what that support may involve.</a:t>
            </a:r>
          </a:p>
          <a:p>
            <a:endParaRPr lang="en-GB"/>
          </a:p>
          <a:p>
            <a:pPr marL="0" marR="0" lvl="0" indent="0" algn="l" defTabSz="914400" rtl="0" eaLnBrk="1" fontAlgn="auto" latinLnBrk="0" hangingPunct="1">
              <a:lnSpc>
                <a:spcPct val="100000"/>
              </a:lnSpc>
              <a:spcBef>
                <a:spcPts val="0"/>
              </a:spcBef>
              <a:spcAft>
                <a:spcPts val="0"/>
              </a:spcAft>
              <a:buClrTx/>
              <a:buSzTx/>
              <a:buFontTx/>
              <a:buNone/>
              <a:tabLst/>
              <a:defRPr/>
            </a:pPr>
            <a:r>
              <a:rPr lang="en-GB" b="1"/>
              <a:t>NB. Alternative scenarios for Scottish Ambulance Service learners are located at the end of the DBI Level 1 Induction PowerPoint. Facilitators of SAS induction can swap these alternative scenarios in. </a:t>
            </a:r>
          </a:p>
          <a:p>
            <a:endParaRPr lang="en-GB"/>
          </a:p>
        </p:txBody>
      </p:sp>
      <p:sp>
        <p:nvSpPr>
          <p:cNvPr id="4" name="Slide Number Placeholder 3"/>
          <p:cNvSpPr>
            <a:spLocks noGrp="1"/>
          </p:cNvSpPr>
          <p:nvPr>
            <p:ph type="sldNum" sz="quarter" idx="5"/>
          </p:nvPr>
        </p:nvSpPr>
        <p:spPr/>
        <p:txBody>
          <a:bodyPr/>
          <a:lstStyle/>
          <a:p>
            <a:fld id="{BF597B61-DA67-464F-A347-029C6BE75AF0}" type="slidenum">
              <a:rPr lang="en-GB" smtClean="0"/>
              <a:pPr/>
              <a:t>21</a:t>
            </a:fld>
            <a:endParaRPr lang="en-GB"/>
          </a:p>
        </p:txBody>
      </p:sp>
    </p:spTree>
    <p:extLst>
      <p:ext uri="{BB962C8B-B14F-4D97-AF65-F5344CB8AC3E}">
        <p14:creationId xmlns:p14="http://schemas.microsoft.com/office/powerpoint/2010/main" val="45912463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b="1">
                <a:solidFill>
                  <a:srgbClr val="FF0000"/>
                </a:solidFill>
              </a:rPr>
              <a:t>Self-assessment</a:t>
            </a:r>
            <a:r>
              <a:rPr lang="en-GB" b="1" baseline="0">
                <a:solidFill>
                  <a:srgbClr val="FF0000"/>
                </a:solidFill>
              </a:rPr>
              <a:t> confidence ratings </a:t>
            </a:r>
            <a:endParaRPr lang="en-GB" b="1">
              <a:solidFill>
                <a:srgbClr val="FF0000"/>
              </a:solidFill>
            </a:endParaRPr>
          </a:p>
          <a:p>
            <a:pPr marL="171450" marR="0" lvl="0" indent="-171450" algn="l" defTabSz="914400" rtl="0" eaLnBrk="1" fontAlgn="auto" latinLnBrk="0" hangingPunct="1">
              <a:lnSpc>
                <a:spcPct val="100000"/>
              </a:lnSpc>
              <a:spcBef>
                <a:spcPts val="0"/>
              </a:spcBef>
              <a:spcAft>
                <a:spcPts val="0"/>
              </a:spcAft>
              <a:buClrTx/>
              <a:buSzTx/>
              <a:buFont typeface="Calibri" panose="020F0502020204030204" pitchFamily="34" charset="0"/>
              <a:buChar char="–"/>
              <a:tabLst/>
              <a:defRPr/>
            </a:pPr>
            <a:r>
              <a:rPr lang="en-GB" b="0">
                <a:solidFill>
                  <a:srgbClr val="FF0000"/>
                </a:solidFill>
              </a:rPr>
              <a:t>As you bring the induction to a close please ask learners to complete the post-training self-assessment</a:t>
            </a:r>
            <a:r>
              <a:rPr lang="en-GB" b="0" baseline="0">
                <a:solidFill>
                  <a:srgbClr val="FF0000"/>
                </a:solidFill>
              </a:rPr>
              <a:t> confidence ratings.  </a:t>
            </a:r>
          </a:p>
          <a:p>
            <a:pPr marL="171450" marR="0" lvl="0" indent="-171450" algn="l" defTabSz="914400" rtl="0" eaLnBrk="1" fontAlgn="auto" latinLnBrk="0" hangingPunct="1">
              <a:lnSpc>
                <a:spcPct val="100000"/>
              </a:lnSpc>
              <a:spcBef>
                <a:spcPts val="0"/>
              </a:spcBef>
              <a:spcAft>
                <a:spcPts val="0"/>
              </a:spcAft>
              <a:buClrTx/>
              <a:buSzTx/>
              <a:buFont typeface="Calibri" panose="020F0502020204030204" pitchFamily="34" charset="0"/>
              <a:buChar char="–"/>
              <a:tabLst/>
              <a:defRPr/>
            </a:pPr>
            <a:r>
              <a:rPr lang="en-GB" b="0" baseline="0">
                <a:solidFill>
                  <a:srgbClr val="FF0000"/>
                </a:solidFill>
              </a:rPr>
              <a:t>Ensure that learners use the same identifying letter or number on the pre and post-training rating sheets. This is important so they can be matched to the ratings provided after the main training content.</a:t>
            </a:r>
          </a:p>
          <a:p>
            <a:pPr marL="171450" marR="0" lvl="0" indent="-171450" algn="l" defTabSz="914400" rtl="0" eaLnBrk="1" fontAlgn="auto" latinLnBrk="0" hangingPunct="1">
              <a:lnSpc>
                <a:spcPct val="100000"/>
              </a:lnSpc>
              <a:spcBef>
                <a:spcPts val="0"/>
              </a:spcBef>
              <a:spcAft>
                <a:spcPts val="0"/>
              </a:spcAft>
              <a:buClrTx/>
              <a:buSzTx/>
              <a:buFont typeface="Calibri" panose="020F0502020204030204" pitchFamily="34" charset="0"/>
              <a:buChar char="–"/>
              <a:tabLst/>
              <a:defRPr/>
            </a:pPr>
            <a:r>
              <a:rPr lang="en-GB" b="0" baseline="0">
                <a:solidFill>
                  <a:srgbClr val="FF0000"/>
                </a:solidFill>
              </a:rPr>
              <a:t>Please collect /ask for these to be returned after completion. </a:t>
            </a:r>
          </a:p>
          <a:p>
            <a:pPr marL="171450" marR="0" lvl="0" indent="-171450" algn="l" defTabSz="914400" rtl="0" eaLnBrk="1" fontAlgn="auto" latinLnBrk="0" hangingPunct="1">
              <a:lnSpc>
                <a:spcPct val="100000"/>
              </a:lnSpc>
              <a:spcBef>
                <a:spcPts val="0"/>
              </a:spcBef>
              <a:spcAft>
                <a:spcPts val="0"/>
              </a:spcAft>
              <a:buClrTx/>
              <a:buSzTx/>
              <a:buFont typeface="Calibri" panose="020F0502020204030204" pitchFamily="34" charset="0"/>
              <a:buChar char="–"/>
              <a:tabLst/>
              <a:defRPr/>
            </a:pPr>
            <a:endParaRPr lang="en-GB" b="0" baseline="0">
              <a:solidFill>
                <a:srgbClr val="FF0000"/>
              </a:solidFill>
            </a:endParaRPr>
          </a:p>
          <a:p>
            <a:pPr marL="171450" marR="0" lvl="0" indent="-171450" algn="l" defTabSz="914400" rtl="0" eaLnBrk="1" fontAlgn="auto" latinLnBrk="0" hangingPunct="1">
              <a:lnSpc>
                <a:spcPct val="100000"/>
              </a:lnSpc>
              <a:spcBef>
                <a:spcPts val="0"/>
              </a:spcBef>
              <a:spcAft>
                <a:spcPts val="0"/>
              </a:spcAft>
              <a:buClrTx/>
              <a:buSzTx/>
              <a:buFont typeface="Calibri" panose="020F0502020204030204" pitchFamily="34" charset="0"/>
              <a:buChar char="–"/>
              <a:tabLst/>
              <a:defRPr/>
            </a:pPr>
            <a:endParaRPr lang="en-GB" b="0" baseline="0">
              <a:solidFill>
                <a:srgbClr val="FF0000"/>
              </a:solidFill>
            </a:endParaRPr>
          </a:p>
          <a:p>
            <a:pPr marL="171450" marR="0" lvl="0" indent="-171450" algn="l" defTabSz="914400" rtl="0" eaLnBrk="1" fontAlgn="auto" latinLnBrk="0" hangingPunct="1">
              <a:lnSpc>
                <a:spcPct val="100000"/>
              </a:lnSpc>
              <a:spcBef>
                <a:spcPts val="0"/>
              </a:spcBef>
              <a:spcAft>
                <a:spcPts val="0"/>
              </a:spcAft>
              <a:buClrTx/>
              <a:buSzTx/>
              <a:buFont typeface="Calibri" panose="020F0502020204030204" pitchFamily="34" charset="0"/>
              <a:buChar char="–"/>
              <a:tabLst/>
              <a:defRPr/>
            </a:pPr>
            <a:r>
              <a:rPr lang="en-GB" b="0" baseline="0">
                <a:solidFill>
                  <a:srgbClr val="FF0000"/>
                </a:solidFill>
              </a:rPr>
              <a:t>Thank learners for their time and offer to address any questions they may have.</a:t>
            </a:r>
          </a:p>
        </p:txBody>
      </p:sp>
      <p:sp>
        <p:nvSpPr>
          <p:cNvPr id="4" name="Slide Number Placeholder 3"/>
          <p:cNvSpPr>
            <a:spLocks noGrp="1"/>
          </p:cNvSpPr>
          <p:nvPr>
            <p:ph type="sldNum" sz="quarter" idx="10"/>
          </p:nvPr>
        </p:nvSpPr>
        <p:spPr/>
        <p:txBody>
          <a:bodyPr/>
          <a:lstStyle/>
          <a:p>
            <a:fld id="{BF597B61-DA67-464F-A347-029C6BE75AF0}" type="slidenum">
              <a:rPr lang="en-GB" smtClean="0"/>
              <a:pPr/>
              <a:t>22</a:t>
            </a:fld>
            <a:endParaRPr lang="en-GB"/>
          </a:p>
        </p:txBody>
      </p:sp>
    </p:spTree>
    <p:extLst>
      <p:ext uri="{BB962C8B-B14F-4D97-AF65-F5344CB8AC3E}">
        <p14:creationId xmlns:p14="http://schemas.microsoft.com/office/powerpoint/2010/main" val="278206012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736B571-F625-BB44-9C27-2998C70452E7}"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81676718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GB" b="1"/>
              <a:t>Scenario 1: Facilitated discussion</a:t>
            </a:r>
          </a:p>
          <a:p>
            <a:endParaRPr lang="en-GB" b="1"/>
          </a:p>
          <a:p>
            <a:r>
              <a:rPr lang="en-GB"/>
              <a:t>Allow the learners time to read over the scenario presented. If the Level 2 practitioners are taking part in the session then this may be a good time to bring them in and ask for their perspective after the learners have given theirs. </a:t>
            </a:r>
          </a:p>
          <a:p>
            <a:endParaRPr lang="en-GB"/>
          </a:p>
          <a:p>
            <a:r>
              <a:rPr lang="en-GB"/>
              <a:t>The scenarios presented have been constructed to generate discussion and facilitate exploration of different views:</a:t>
            </a:r>
          </a:p>
          <a:p>
            <a:r>
              <a:rPr lang="en-GB"/>
              <a:t> </a:t>
            </a:r>
          </a:p>
          <a:p>
            <a:pPr marL="171450" indent="-171450">
              <a:buFontTx/>
              <a:buChar char="-"/>
            </a:pPr>
            <a:r>
              <a:rPr lang="en-GB"/>
              <a:t>This scenario highlights some key </a:t>
            </a:r>
            <a:r>
              <a:rPr lang="en-GB" b="1"/>
              <a:t>vulnerability and life stressor factors </a:t>
            </a:r>
            <a:r>
              <a:rPr lang="en-GB"/>
              <a:t>(i.e., mental health, finances and relationships), as well as a </a:t>
            </a:r>
            <a:r>
              <a:rPr lang="en-GB" b="1"/>
              <a:t>protective factor </a:t>
            </a:r>
            <a:r>
              <a:rPr lang="en-GB"/>
              <a:t>(i.e., presence of her friend). </a:t>
            </a:r>
          </a:p>
          <a:p>
            <a:pPr marL="171450" indent="-171450">
              <a:buFontTx/>
              <a:buChar char="-"/>
            </a:pPr>
            <a:r>
              <a:rPr lang="en-GB"/>
              <a:t>In this scenario, once the advisor has established that Sandra is </a:t>
            </a:r>
            <a:r>
              <a:rPr lang="en-GB" b="1"/>
              <a:t>safe and is not at immediate risk of harm </a:t>
            </a:r>
            <a:r>
              <a:rPr lang="en-GB"/>
              <a:t>to herself or others, then she would be eligible to receive an offer to refer </a:t>
            </a:r>
            <a:r>
              <a:rPr lang="en-GB" b="1"/>
              <a:t>to DBI Level 2 services</a:t>
            </a:r>
          </a:p>
          <a:p>
            <a:pPr marL="171450" indent="-171450">
              <a:buFontTx/>
              <a:buChar char="-"/>
            </a:pPr>
            <a:r>
              <a:rPr lang="en-GB"/>
              <a:t>If the Level 2 practitioners are taking part in the session then this may be a good time to bring them in and ask for their views on the suitability of Sandra for further support through the DBI Level 2 service and what that support may involve</a:t>
            </a:r>
          </a:p>
          <a:p>
            <a:endParaRPr lang="en-GB"/>
          </a:p>
          <a:p>
            <a:pPr marL="0" marR="0" lvl="0" indent="0" algn="l" defTabSz="914400" rtl="0" eaLnBrk="1" fontAlgn="auto" latinLnBrk="0" hangingPunct="1">
              <a:lnSpc>
                <a:spcPct val="100000"/>
              </a:lnSpc>
              <a:spcBef>
                <a:spcPts val="0"/>
              </a:spcBef>
              <a:spcAft>
                <a:spcPts val="0"/>
              </a:spcAft>
              <a:buClrTx/>
              <a:buSzTx/>
              <a:buFontTx/>
              <a:buNone/>
              <a:tabLst/>
              <a:defRPr/>
            </a:pPr>
            <a:r>
              <a:rPr lang="en-GB" b="1"/>
              <a:t>NB. This slide is an alternative scenarios for Scottish Ambulance Service learners. Facilitators of SAS induction can swap these alternative scenarios in. </a:t>
            </a:r>
          </a:p>
          <a:p>
            <a:endParaRPr lang="en-GB"/>
          </a:p>
        </p:txBody>
      </p:sp>
      <p:sp>
        <p:nvSpPr>
          <p:cNvPr id="4" name="Slide Number Placeholder 3"/>
          <p:cNvSpPr>
            <a:spLocks noGrp="1"/>
          </p:cNvSpPr>
          <p:nvPr>
            <p:ph type="sldNum" sz="quarter" idx="5"/>
          </p:nvPr>
        </p:nvSpPr>
        <p:spPr/>
        <p:txBody>
          <a:bodyPr/>
          <a:lstStyle/>
          <a:p>
            <a:fld id="{BF597B61-DA67-464F-A347-029C6BE75AF0}" type="slidenum">
              <a:rPr lang="en-GB" smtClean="0"/>
              <a:pPr/>
              <a:t>24</a:t>
            </a:fld>
            <a:endParaRPr lang="en-GB"/>
          </a:p>
        </p:txBody>
      </p:sp>
    </p:spTree>
    <p:extLst>
      <p:ext uri="{BB962C8B-B14F-4D97-AF65-F5344CB8AC3E}">
        <p14:creationId xmlns:p14="http://schemas.microsoft.com/office/powerpoint/2010/main" val="6878884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a:t>Scenario 2: Facilitated discussion</a:t>
            </a:r>
          </a:p>
          <a:p>
            <a:endParaRPr lang="en-GB" b="1"/>
          </a:p>
          <a:p>
            <a:r>
              <a:rPr lang="en-GB"/>
              <a:t>Allow the learners time to read over the scenario presented. If the Level 2 practitioners are taking part in the session then this may be a good time to bring them in and ask for their perspective after the learners have given theirs. </a:t>
            </a:r>
          </a:p>
          <a:p>
            <a:endParaRPr lang="en-GB"/>
          </a:p>
          <a:p>
            <a:r>
              <a:rPr lang="en-GB"/>
              <a:t>The scenarios presented have been constructed to generate discussion and facilitate exploration of different views:</a:t>
            </a:r>
          </a:p>
          <a:p>
            <a:endParaRPr lang="en-GB"/>
          </a:p>
          <a:p>
            <a:pPr marL="171450" indent="-171450">
              <a:buFontTx/>
              <a:buChar char="-"/>
            </a:pPr>
            <a:r>
              <a:rPr lang="en-GB"/>
              <a:t>This scenario highlights some key vulnerability and life stressor factors (i.e., mental health history, previous suicide attempt and job loss). Having a pervious suicide attempt is a key risk factor for </a:t>
            </a:r>
            <a:r>
              <a:rPr lang="en-GB" b="1"/>
              <a:t>a future suicide attempt</a:t>
            </a:r>
            <a:r>
              <a:rPr lang="en-GB"/>
              <a:t>. </a:t>
            </a:r>
          </a:p>
          <a:p>
            <a:pPr marL="171450" indent="-171450">
              <a:buFontTx/>
              <a:buChar char="-"/>
            </a:pPr>
            <a:r>
              <a:rPr lang="en-GB"/>
              <a:t>Unlike the previous scenario, </a:t>
            </a:r>
            <a:r>
              <a:rPr lang="en-GB" b="1"/>
              <a:t>no protective factors are highlighted.</a:t>
            </a:r>
          </a:p>
          <a:p>
            <a:pPr marL="171450" indent="-171450">
              <a:buFontTx/>
              <a:buChar char="-"/>
            </a:pPr>
            <a:r>
              <a:rPr lang="en-GB" b="0"/>
              <a:t>The scenario includes a direct statement of </a:t>
            </a:r>
            <a:r>
              <a:rPr lang="en-GB" b="1"/>
              <a:t>suicidal intent</a:t>
            </a:r>
            <a:r>
              <a:rPr lang="en-GB" b="0"/>
              <a:t>. </a:t>
            </a:r>
          </a:p>
          <a:p>
            <a:pPr marL="171450" indent="-171450">
              <a:buFontTx/>
              <a:buChar char="-"/>
            </a:pPr>
            <a:r>
              <a:rPr lang="en-GB"/>
              <a:t>In this scenario, from the available information, it would appear that Derek is at a relatively higher risk of harm and an immediate response should normally prioritise his safety and any necessary specialist assessment and treatment over the referral to the DBI Level 2 service. Further consideration to Derek’s suitability for a referral to DBI Level 2 services support may still be appropriate once Derek’s initial needs are met. </a:t>
            </a:r>
          </a:p>
          <a:p>
            <a:pPr marL="171450" indent="-171450">
              <a:buFontTx/>
              <a:buChar char="-"/>
            </a:pPr>
            <a:endParaRPr lang="en-GB"/>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en-GB" b="1"/>
              <a:t>NB. This slide is an alternative scenarios for Scottish Ambulance Service learners. Facilitators of SAS induction can swap these alternative scenarios in. </a:t>
            </a:r>
          </a:p>
          <a:p>
            <a:pPr marL="0" indent="0">
              <a:buFontTx/>
              <a:buNone/>
            </a:pPr>
            <a:endParaRPr lang="en-GB"/>
          </a:p>
        </p:txBody>
      </p:sp>
      <p:sp>
        <p:nvSpPr>
          <p:cNvPr id="4" name="Slide Number Placeholder 3"/>
          <p:cNvSpPr>
            <a:spLocks noGrp="1"/>
          </p:cNvSpPr>
          <p:nvPr>
            <p:ph type="sldNum" sz="quarter" idx="5"/>
          </p:nvPr>
        </p:nvSpPr>
        <p:spPr/>
        <p:txBody>
          <a:bodyPr/>
          <a:lstStyle/>
          <a:p>
            <a:fld id="{BF597B61-DA67-464F-A347-029C6BE75AF0}" type="slidenum">
              <a:rPr lang="en-GB" smtClean="0"/>
              <a:pPr/>
              <a:t>25</a:t>
            </a:fld>
            <a:endParaRPr lang="en-GB"/>
          </a:p>
        </p:txBody>
      </p:sp>
    </p:spTree>
    <p:extLst>
      <p:ext uri="{BB962C8B-B14F-4D97-AF65-F5344CB8AC3E}">
        <p14:creationId xmlns:p14="http://schemas.microsoft.com/office/powerpoint/2010/main" val="337947249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1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D7725CCA-805C-4093-8FB4-3EDA22922284}" type="datetime1">
              <a:rPr lang="en-GB" smtClean="0"/>
              <a:t>25/09/2024</a:t>
            </a:fld>
            <a:endParaRPr lang="en-GB"/>
          </a:p>
        </p:txBody>
      </p:sp>
      <p:sp>
        <p:nvSpPr>
          <p:cNvPr id="5" name="Footer Placeholder 4"/>
          <p:cNvSpPr>
            <a:spLocks noGrp="1"/>
          </p:cNvSpPr>
          <p:nvPr>
            <p:ph type="ftr" sz="quarter" idx="11"/>
          </p:nvPr>
        </p:nvSpPr>
        <p:spPr/>
        <p:txBody>
          <a:bodyPr/>
          <a:lstStyle/>
          <a:p>
            <a:r>
              <a:rPr lang="en-GB"/>
              <a:t>Test of training: SLH&amp;SCP/N&amp;SCNL</a:t>
            </a:r>
          </a:p>
        </p:txBody>
      </p:sp>
      <p:sp>
        <p:nvSpPr>
          <p:cNvPr id="6" name="Slide Number Placeholder 5"/>
          <p:cNvSpPr>
            <a:spLocks noGrp="1"/>
          </p:cNvSpPr>
          <p:nvPr>
            <p:ph type="sldNum" sz="quarter" idx="12"/>
          </p:nvPr>
        </p:nvSpPr>
        <p:spPr/>
        <p:txBody>
          <a:bodyPr/>
          <a:lstStyle/>
          <a:p>
            <a:fld id="{6FEEAC4B-15DD-4961-853B-1E74DBCEC7D7}" type="slidenum">
              <a:rPr lang="en-GB" smtClean="0"/>
              <a:pPr/>
              <a:t>‹#›</a:t>
            </a:fld>
            <a:endParaRPr lang="en-GB"/>
          </a:p>
        </p:txBody>
      </p:sp>
    </p:spTree>
    <p:extLst>
      <p:ext uri="{BB962C8B-B14F-4D97-AF65-F5344CB8AC3E}">
        <p14:creationId xmlns:p14="http://schemas.microsoft.com/office/powerpoint/2010/main" val="404562895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2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20C6F3C7-D62B-47C3-B01A-BF193E3D56DA}" type="datetime1">
              <a:rPr lang="en-GB" smtClean="0"/>
              <a:t>25/09/2024</a:t>
            </a:fld>
            <a:endParaRPr lang="en-GB"/>
          </a:p>
        </p:txBody>
      </p:sp>
      <p:sp>
        <p:nvSpPr>
          <p:cNvPr id="5" name="Footer Placeholder 4"/>
          <p:cNvSpPr>
            <a:spLocks noGrp="1"/>
          </p:cNvSpPr>
          <p:nvPr>
            <p:ph type="ftr" sz="quarter" idx="11"/>
          </p:nvPr>
        </p:nvSpPr>
        <p:spPr/>
        <p:txBody>
          <a:bodyPr/>
          <a:lstStyle/>
          <a:p>
            <a:r>
              <a:rPr lang="en-GB"/>
              <a:t>Test of training: SLH&amp;SCP/N&amp;SCNL</a:t>
            </a:r>
          </a:p>
        </p:txBody>
      </p:sp>
      <p:sp>
        <p:nvSpPr>
          <p:cNvPr id="6" name="Slide Number Placeholder 5"/>
          <p:cNvSpPr>
            <a:spLocks noGrp="1"/>
          </p:cNvSpPr>
          <p:nvPr>
            <p:ph type="sldNum" sz="quarter" idx="12"/>
          </p:nvPr>
        </p:nvSpPr>
        <p:spPr/>
        <p:txBody>
          <a:bodyPr/>
          <a:lstStyle/>
          <a:p>
            <a:fld id="{6FEEAC4B-15DD-4961-853B-1E74DBCEC7D7}" type="slidenum">
              <a:rPr lang="en-GB" smtClean="0"/>
              <a:pPr/>
              <a:t>‹#›</a:t>
            </a:fld>
            <a:endParaRPr lang="en-GB"/>
          </a:p>
        </p:txBody>
      </p:sp>
      <p:pic>
        <p:nvPicPr>
          <p:cNvPr id="7"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0"/>
            <a:ext cx="9144000" cy="90872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pic>
        <p:nvPicPr>
          <p:cNvPr id="8" name="Picture 10"/>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107504" y="-1"/>
            <a:ext cx="3384376" cy="908721"/>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pic>
        <p:nvPicPr>
          <p:cNvPr id="10" name="Picture 9"/>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5292080" y="-15334"/>
            <a:ext cx="3600953" cy="924054"/>
          </a:xfrm>
          <a:prstGeom prst="rect">
            <a:avLst/>
          </a:prstGeom>
        </p:spPr>
      </p:pic>
    </p:spTree>
    <p:extLst>
      <p:ext uri="{BB962C8B-B14F-4D97-AF65-F5344CB8AC3E}">
        <p14:creationId xmlns:p14="http://schemas.microsoft.com/office/powerpoint/2010/main" val="404562895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E46181A9-AFCD-4913-9BFB-146C72EA8097}" type="datetime1">
              <a:rPr lang="en-GB" smtClean="0"/>
              <a:t>25/09/2024</a:t>
            </a:fld>
            <a:endParaRPr lang="en-GB"/>
          </a:p>
        </p:txBody>
      </p:sp>
      <p:sp>
        <p:nvSpPr>
          <p:cNvPr id="5" name="Footer Placeholder 4"/>
          <p:cNvSpPr>
            <a:spLocks noGrp="1"/>
          </p:cNvSpPr>
          <p:nvPr>
            <p:ph type="ftr" sz="quarter" idx="11"/>
          </p:nvPr>
        </p:nvSpPr>
        <p:spPr/>
        <p:txBody>
          <a:bodyPr/>
          <a:lstStyle/>
          <a:p>
            <a:r>
              <a:rPr lang="en-GB"/>
              <a:t>Test of training: SLH&amp;SCP/N&amp;SCNL</a:t>
            </a:r>
          </a:p>
        </p:txBody>
      </p:sp>
      <p:sp>
        <p:nvSpPr>
          <p:cNvPr id="6" name="Slide Number Placeholder 5"/>
          <p:cNvSpPr>
            <a:spLocks noGrp="1"/>
          </p:cNvSpPr>
          <p:nvPr>
            <p:ph type="sldNum" sz="quarter" idx="12"/>
          </p:nvPr>
        </p:nvSpPr>
        <p:spPr/>
        <p:txBody>
          <a:bodyPr/>
          <a:lstStyle/>
          <a:p>
            <a:fld id="{6FEEAC4B-15DD-4961-853B-1E74DBCEC7D7}" type="slidenum">
              <a:rPr lang="en-GB" smtClean="0"/>
              <a:pPr/>
              <a:t>‹#›</a:t>
            </a:fld>
            <a:endParaRPr lang="en-GB"/>
          </a:p>
        </p:txBody>
      </p:sp>
      <p:pic>
        <p:nvPicPr>
          <p:cNvPr id="7"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0"/>
            <a:ext cx="9144000" cy="90872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pic>
        <p:nvPicPr>
          <p:cNvPr id="8" name="Picture 10"/>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107504" y="-1"/>
            <a:ext cx="3384376" cy="908721"/>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pic>
        <p:nvPicPr>
          <p:cNvPr id="11" name="Picture 10"/>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5292080" y="-15334"/>
            <a:ext cx="3600953" cy="924054"/>
          </a:xfrm>
          <a:prstGeom prst="rect">
            <a:avLst/>
          </a:prstGeom>
        </p:spPr>
      </p:pic>
    </p:spTree>
    <p:extLst>
      <p:ext uri="{BB962C8B-B14F-4D97-AF65-F5344CB8AC3E}">
        <p14:creationId xmlns:p14="http://schemas.microsoft.com/office/powerpoint/2010/main" val="303130027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4E3C4510-F4F5-41B0-B55F-F1D9736D9A92}" type="datetime1">
              <a:rPr lang="en-GB" smtClean="0"/>
              <a:t>25/09/2024</a:t>
            </a:fld>
            <a:endParaRPr lang="en-GB"/>
          </a:p>
        </p:txBody>
      </p:sp>
      <p:sp>
        <p:nvSpPr>
          <p:cNvPr id="5" name="Footer Placeholder 4"/>
          <p:cNvSpPr>
            <a:spLocks noGrp="1"/>
          </p:cNvSpPr>
          <p:nvPr>
            <p:ph type="ftr" sz="quarter" idx="11"/>
          </p:nvPr>
        </p:nvSpPr>
        <p:spPr/>
        <p:txBody>
          <a:bodyPr/>
          <a:lstStyle/>
          <a:p>
            <a:r>
              <a:rPr lang="en-GB"/>
              <a:t>Test of training: SLH&amp;SCP/N&amp;SCNL</a:t>
            </a:r>
          </a:p>
        </p:txBody>
      </p:sp>
      <p:sp>
        <p:nvSpPr>
          <p:cNvPr id="6" name="Slide Number Placeholder 5"/>
          <p:cNvSpPr>
            <a:spLocks noGrp="1"/>
          </p:cNvSpPr>
          <p:nvPr>
            <p:ph type="sldNum" sz="quarter" idx="12"/>
          </p:nvPr>
        </p:nvSpPr>
        <p:spPr/>
        <p:txBody>
          <a:bodyPr/>
          <a:lstStyle/>
          <a:p>
            <a:fld id="{6FEEAC4B-15DD-4961-853B-1E74DBCEC7D7}" type="slidenum">
              <a:rPr lang="en-GB" smtClean="0"/>
              <a:pPr/>
              <a:t>‹#›</a:t>
            </a:fld>
            <a:endParaRPr lang="en-GB"/>
          </a:p>
        </p:txBody>
      </p:sp>
    </p:spTree>
    <p:extLst>
      <p:ext uri="{BB962C8B-B14F-4D97-AF65-F5344CB8AC3E}">
        <p14:creationId xmlns:p14="http://schemas.microsoft.com/office/powerpoint/2010/main" val="178968184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382007E-D31D-4EF2-BDB4-4815BE26611E}" type="datetime1">
              <a:rPr lang="en-GB" smtClean="0"/>
              <a:t>25/09/2024</a:t>
            </a:fld>
            <a:endParaRPr lang="en-GB"/>
          </a:p>
        </p:txBody>
      </p:sp>
      <p:sp>
        <p:nvSpPr>
          <p:cNvPr id="5" name="Footer Placeholder 4"/>
          <p:cNvSpPr>
            <a:spLocks noGrp="1"/>
          </p:cNvSpPr>
          <p:nvPr>
            <p:ph type="ftr" sz="quarter" idx="11"/>
          </p:nvPr>
        </p:nvSpPr>
        <p:spPr/>
        <p:txBody>
          <a:bodyPr/>
          <a:lstStyle/>
          <a:p>
            <a:r>
              <a:rPr lang="en-GB"/>
              <a:t>Test of training: SLH&amp;SCP/N&amp;SCNL</a:t>
            </a:r>
          </a:p>
        </p:txBody>
      </p:sp>
      <p:sp>
        <p:nvSpPr>
          <p:cNvPr id="6" name="Slide Number Placeholder 5"/>
          <p:cNvSpPr>
            <a:spLocks noGrp="1"/>
          </p:cNvSpPr>
          <p:nvPr>
            <p:ph type="sldNum" sz="quarter" idx="12"/>
          </p:nvPr>
        </p:nvSpPr>
        <p:spPr/>
        <p:txBody>
          <a:bodyPr/>
          <a:lstStyle/>
          <a:p>
            <a:fld id="{6FEEAC4B-15DD-4961-853B-1E74DBCEC7D7}" type="slidenum">
              <a:rPr lang="en-GB" smtClean="0"/>
              <a:pPr/>
              <a:t>‹#›</a:t>
            </a:fld>
            <a:endParaRPr lang="en-GB"/>
          </a:p>
        </p:txBody>
      </p:sp>
    </p:spTree>
    <p:extLst>
      <p:ext uri="{BB962C8B-B14F-4D97-AF65-F5344CB8AC3E}">
        <p14:creationId xmlns:p14="http://schemas.microsoft.com/office/powerpoint/2010/main" val="95501838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5461CF8D-01D7-4949-9AF6-E8AAD114AEAF}" type="datetime1">
              <a:rPr lang="en-GB" smtClean="0"/>
              <a:t>25/09/2024</a:t>
            </a:fld>
            <a:endParaRPr lang="en-GB"/>
          </a:p>
        </p:txBody>
      </p:sp>
      <p:sp>
        <p:nvSpPr>
          <p:cNvPr id="6" name="Footer Placeholder 5"/>
          <p:cNvSpPr>
            <a:spLocks noGrp="1"/>
          </p:cNvSpPr>
          <p:nvPr>
            <p:ph type="ftr" sz="quarter" idx="11"/>
          </p:nvPr>
        </p:nvSpPr>
        <p:spPr/>
        <p:txBody>
          <a:bodyPr/>
          <a:lstStyle/>
          <a:p>
            <a:r>
              <a:rPr lang="en-GB"/>
              <a:t>Test of training: SLH&amp;SCP/N&amp;SCNL</a:t>
            </a:r>
          </a:p>
        </p:txBody>
      </p:sp>
      <p:sp>
        <p:nvSpPr>
          <p:cNvPr id="7" name="Slide Number Placeholder 6"/>
          <p:cNvSpPr>
            <a:spLocks noGrp="1"/>
          </p:cNvSpPr>
          <p:nvPr>
            <p:ph type="sldNum" sz="quarter" idx="12"/>
          </p:nvPr>
        </p:nvSpPr>
        <p:spPr/>
        <p:txBody>
          <a:bodyPr/>
          <a:lstStyle/>
          <a:p>
            <a:fld id="{6FEEAC4B-15DD-4961-853B-1E74DBCEC7D7}" type="slidenum">
              <a:rPr lang="en-GB" smtClean="0"/>
              <a:pPr/>
              <a:t>‹#›</a:t>
            </a:fld>
            <a:endParaRPr lang="en-GB"/>
          </a:p>
        </p:txBody>
      </p:sp>
    </p:spTree>
    <p:extLst>
      <p:ext uri="{BB962C8B-B14F-4D97-AF65-F5344CB8AC3E}">
        <p14:creationId xmlns:p14="http://schemas.microsoft.com/office/powerpoint/2010/main" val="34577078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D68130DD-1715-44B4-97F6-7EFE5181B942}" type="datetime1">
              <a:rPr lang="en-GB" smtClean="0"/>
              <a:t>25/09/2024</a:t>
            </a:fld>
            <a:endParaRPr lang="en-GB"/>
          </a:p>
        </p:txBody>
      </p:sp>
      <p:sp>
        <p:nvSpPr>
          <p:cNvPr id="8" name="Footer Placeholder 7"/>
          <p:cNvSpPr>
            <a:spLocks noGrp="1"/>
          </p:cNvSpPr>
          <p:nvPr>
            <p:ph type="ftr" sz="quarter" idx="11"/>
          </p:nvPr>
        </p:nvSpPr>
        <p:spPr/>
        <p:txBody>
          <a:bodyPr/>
          <a:lstStyle/>
          <a:p>
            <a:r>
              <a:rPr lang="en-GB"/>
              <a:t>Test of training: SLH&amp;SCP/N&amp;SCNL</a:t>
            </a:r>
          </a:p>
        </p:txBody>
      </p:sp>
      <p:sp>
        <p:nvSpPr>
          <p:cNvPr id="9" name="Slide Number Placeholder 8"/>
          <p:cNvSpPr>
            <a:spLocks noGrp="1"/>
          </p:cNvSpPr>
          <p:nvPr>
            <p:ph type="sldNum" sz="quarter" idx="12"/>
          </p:nvPr>
        </p:nvSpPr>
        <p:spPr/>
        <p:txBody>
          <a:bodyPr/>
          <a:lstStyle/>
          <a:p>
            <a:fld id="{6FEEAC4B-15DD-4961-853B-1E74DBCEC7D7}" type="slidenum">
              <a:rPr lang="en-GB" smtClean="0"/>
              <a:pPr/>
              <a:t>‹#›</a:t>
            </a:fld>
            <a:endParaRPr lang="en-GB"/>
          </a:p>
        </p:txBody>
      </p:sp>
    </p:spTree>
    <p:extLst>
      <p:ext uri="{BB962C8B-B14F-4D97-AF65-F5344CB8AC3E}">
        <p14:creationId xmlns:p14="http://schemas.microsoft.com/office/powerpoint/2010/main" val="32951744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C3ACC778-2391-4FEF-A75F-8AEC1CB02E97}" type="datetime1">
              <a:rPr lang="en-GB" smtClean="0"/>
              <a:t>25/09/2024</a:t>
            </a:fld>
            <a:endParaRPr lang="en-GB"/>
          </a:p>
        </p:txBody>
      </p:sp>
      <p:sp>
        <p:nvSpPr>
          <p:cNvPr id="4" name="Footer Placeholder 3"/>
          <p:cNvSpPr>
            <a:spLocks noGrp="1"/>
          </p:cNvSpPr>
          <p:nvPr>
            <p:ph type="ftr" sz="quarter" idx="11"/>
          </p:nvPr>
        </p:nvSpPr>
        <p:spPr/>
        <p:txBody>
          <a:bodyPr/>
          <a:lstStyle/>
          <a:p>
            <a:r>
              <a:rPr lang="en-GB"/>
              <a:t>Test of training: SLH&amp;SCP/N&amp;SCNL</a:t>
            </a:r>
          </a:p>
        </p:txBody>
      </p:sp>
      <p:sp>
        <p:nvSpPr>
          <p:cNvPr id="5" name="Slide Number Placeholder 4"/>
          <p:cNvSpPr>
            <a:spLocks noGrp="1"/>
          </p:cNvSpPr>
          <p:nvPr>
            <p:ph type="sldNum" sz="quarter" idx="12"/>
          </p:nvPr>
        </p:nvSpPr>
        <p:spPr/>
        <p:txBody>
          <a:bodyPr/>
          <a:lstStyle/>
          <a:p>
            <a:fld id="{6FEEAC4B-15DD-4961-853B-1E74DBCEC7D7}" type="slidenum">
              <a:rPr lang="en-GB" smtClean="0"/>
              <a:pPr/>
              <a:t>‹#›</a:t>
            </a:fld>
            <a:endParaRPr lang="en-GB"/>
          </a:p>
        </p:txBody>
      </p:sp>
    </p:spTree>
    <p:extLst>
      <p:ext uri="{BB962C8B-B14F-4D97-AF65-F5344CB8AC3E}">
        <p14:creationId xmlns:p14="http://schemas.microsoft.com/office/powerpoint/2010/main" val="337080310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8A17ACE-C827-4641-ACA2-25251851D7B4}" type="datetime1">
              <a:rPr lang="en-GB" smtClean="0"/>
              <a:t>25/09/2024</a:t>
            </a:fld>
            <a:endParaRPr lang="en-GB"/>
          </a:p>
        </p:txBody>
      </p:sp>
      <p:sp>
        <p:nvSpPr>
          <p:cNvPr id="3" name="Footer Placeholder 2"/>
          <p:cNvSpPr>
            <a:spLocks noGrp="1"/>
          </p:cNvSpPr>
          <p:nvPr>
            <p:ph type="ftr" sz="quarter" idx="11"/>
          </p:nvPr>
        </p:nvSpPr>
        <p:spPr/>
        <p:txBody>
          <a:bodyPr/>
          <a:lstStyle/>
          <a:p>
            <a:r>
              <a:rPr lang="en-GB"/>
              <a:t>Test of training: SLH&amp;SCP/N&amp;SCNL</a:t>
            </a:r>
          </a:p>
        </p:txBody>
      </p:sp>
      <p:sp>
        <p:nvSpPr>
          <p:cNvPr id="4" name="Slide Number Placeholder 3"/>
          <p:cNvSpPr>
            <a:spLocks noGrp="1"/>
          </p:cNvSpPr>
          <p:nvPr>
            <p:ph type="sldNum" sz="quarter" idx="12"/>
          </p:nvPr>
        </p:nvSpPr>
        <p:spPr/>
        <p:txBody>
          <a:bodyPr/>
          <a:lstStyle/>
          <a:p>
            <a:fld id="{6FEEAC4B-15DD-4961-853B-1E74DBCEC7D7}" type="slidenum">
              <a:rPr lang="en-GB" smtClean="0"/>
              <a:pPr/>
              <a:t>‹#›</a:t>
            </a:fld>
            <a:endParaRPr lang="en-GB"/>
          </a:p>
        </p:txBody>
      </p:sp>
    </p:spTree>
    <p:extLst>
      <p:ext uri="{BB962C8B-B14F-4D97-AF65-F5344CB8AC3E}">
        <p14:creationId xmlns:p14="http://schemas.microsoft.com/office/powerpoint/2010/main" val="321000201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D835EA67-399B-4F9F-B178-84C1D1E7FD5F}" type="datetime1">
              <a:rPr lang="en-GB" smtClean="0"/>
              <a:t>25/09/2024</a:t>
            </a:fld>
            <a:endParaRPr lang="en-GB"/>
          </a:p>
        </p:txBody>
      </p:sp>
      <p:sp>
        <p:nvSpPr>
          <p:cNvPr id="6" name="Footer Placeholder 5"/>
          <p:cNvSpPr>
            <a:spLocks noGrp="1"/>
          </p:cNvSpPr>
          <p:nvPr>
            <p:ph type="ftr" sz="quarter" idx="11"/>
          </p:nvPr>
        </p:nvSpPr>
        <p:spPr/>
        <p:txBody>
          <a:bodyPr/>
          <a:lstStyle/>
          <a:p>
            <a:r>
              <a:rPr lang="en-GB"/>
              <a:t>Test of training: SLH&amp;SCP/N&amp;SCNL</a:t>
            </a:r>
          </a:p>
        </p:txBody>
      </p:sp>
      <p:sp>
        <p:nvSpPr>
          <p:cNvPr id="7" name="Slide Number Placeholder 6"/>
          <p:cNvSpPr>
            <a:spLocks noGrp="1"/>
          </p:cNvSpPr>
          <p:nvPr>
            <p:ph type="sldNum" sz="quarter" idx="12"/>
          </p:nvPr>
        </p:nvSpPr>
        <p:spPr/>
        <p:txBody>
          <a:bodyPr/>
          <a:lstStyle/>
          <a:p>
            <a:fld id="{6FEEAC4B-15DD-4961-853B-1E74DBCEC7D7}" type="slidenum">
              <a:rPr lang="en-GB" smtClean="0"/>
              <a:pPr/>
              <a:t>‹#›</a:t>
            </a:fld>
            <a:endParaRPr lang="en-GB"/>
          </a:p>
        </p:txBody>
      </p:sp>
    </p:spTree>
    <p:extLst>
      <p:ext uri="{BB962C8B-B14F-4D97-AF65-F5344CB8AC3E}">
        <p14:creationId xmlns:p14="http://schemas.microsoft.com/office/powerpoint/2010/main" val="118278883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2FE7317D-B571-4027-A995-B9C05BB8225C}" type="datetime1">
              <a:rPr lang="en-GB" smtClean="0"/>
              <a:t>25/09/2024</a:t>
            </a:fld>
            <a:endParaRPr lang="en-GB"/>
          </a:p>
        </p:txBody>
      </p:sp>
      <p:sp>
        <p:nvSpPr>
          <p:cNvPr id="6" name="Footer Placeholder 5"/>
          <p:cNvSpPr>
            <a:spLocks noGrp="1"/>
          </p:cNvSpPr>
          <p:nvPr>
            <p:ph type="ftr" sz="quarter" idx="11"/>
          </p:nvPr>
        </p:nvSpPr>
        <p:spPr/>
        <p:txBody>
          <a:bodyPr/>
          <a:lstStyle/>
          <a:p>
            <a:r>
              <a:rPr lang="en-GB"/>
              <a:t>Test of training: SLH&amp;SCP/N&amp;SCNL</a:t>
            </a:r>
          </a:p>
        </p:txBody>
      </p:sp>
      <p:sp>
        <p:nvSpPr>
          <p:cNvPr id="7" name="Slide Number Placeholder 6"/>
          <p:cNvSpPr>
            <a:spLocks noGrp="1"/>
          </p:cNvSpPr>
          <p:nvPr>
            <p:ph type="sldNum" sz="quarter" idx="12"/>
          </p:nvPr>
        </p:nvSpPr>
        <p:spPr/>
        <p:txBody>
          <a:bodyPr/>
          <a:lstStyle/>
          <a:p>
            <a:fld id="{6FEEAC4B-15DD-4961-853B-1E74DBCEC7D7}" type="slidenum">
              <a:rPr lang="en-GB" smtClean="0"/>
              <a:pPr/>
              <a:t>‹#›</a:t>
            </a:fld>
            <a:endParaRPr lang="en-GB"/>
          </a:p>
        </p:txBody>
      </p:sp>
    </p:spTree>
    <p:extLst>
      <p:ext uri="{BB962C8B-B14F-4D97-AF65-F5344CB8AC3E}">
        <p14:creationId xmlns:p14="http://schemas.microsoft.com/office/powerpoint/2010/main" val="306765587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A8746DE9-ADCC-4D93-A9E1-D810D055738D}" type="datetime1">
              <a:rPr lang="en-GB" smtClean="0"/>
              <a:t>25/09/2024</a:t>
            </a:fld>
            <a:endParaRPr lang="en-GB"/>
          </a:p>
        </p:txBody>
      </p:sp>
      <p:sp>
        <p:nvSpPr>
          <p:cNvPr id="5" name="Footer Placeholder 4"/>
          <p:cNvSpPr>
            <a:spLocks noGrp="1"/>
          </p:cNvSpPr>
          <p:nvPr>
            <p:ph type="ftr" sz="quarter" idx="11"/>
          </p:nvPr>
        </p:nvSpPr>
        <p:spPr/>
        <p:txBody>
          <a:bodyPr/>
          <a:lstStyle/>
          <a:p>
            <a:r>
              <a:rPr lang="en-GB"/>
              <a:t>Test of training: SLH&amp;SCP/N&amp;SCNL</a:t>
            </a:r>
          </a:p>
        </p:txBody>
      </p:sp>
      <p:sp>
        <p:nvSpPr>
          <p:cNvPr id="6" name="Slide Number Placeholder 5"/>
          <p:cNvSpPr>
            <a:spLocks noGrp="1"/>
          </p:cNvSpPr>
          <p:nvPr>
            <p:ph type="sldNum" sz="quarter" idx="12"/>
          </p:nvPr>
        </p:nvSpPr>
        <p:spPr/>
        <p:txBody>
          <a:bodyPr/>
          <a:lstStyle/>
          <a:p>
            <a:fld id="{6FEEAC4B-15DD-4961-853B-1E74DBCEC7D7}" type="slidenum">
              <a:rPr lang="en-GB" smtClean="0"/>
              <a:pPr/>
              <a:t>‹#›</a:t>
            </a:fld>
            <a:endParaRPr lang="en-GB"/>
          </a:p>
        </p:txBody>
      </p:sp>
    </p:spTree>
    <p:extLst>
      <p:ext uri="{BB962C8B-B14F-4D97-AF65-F5344CB8AC3E}">
        <p14:creationId xmlns:p14="http://schemas.microsoft.com/office/powerpoint/2010/main" val="343493396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C75A0312-8B03-4961-AF00-929C650D97DC}" type="datetime1">
              <a:rPr lang="en-GB" smtClean="0"/>
              <a:t>25/09/2024</a:t>
            </a:fld>
            <a:endParaRPr lang="en-GB"/>
          </a:p>
        </p:txBody>
      </p:sp>
      <p:sp>
        <p:nvSpPr>
          <p:cNvPr id="5" name="Footer Placeholder 4"/>
          <p:cNvSpPr>
            <a:spLocks noGrp="1"/>
          </p:cNvSpPr>
          <p:nvPr>
            <p:ph type="ftr" sz="quarter" idx="11"/>
          </p:nvPr>
        </p:nvSpPr>
        <p:spPr/>
        <p:txBody>
          <a:bodyPr/>
          <a:lstStyle/>
          <a:p>
            <a:r>
              <a:rPr lang="en-GB"/>
              <a:t>Test of training: SLH&amp;SCP/N&amp;SCNL</a:t>
            </a:r>
          </a:p>
        </p:txBody>
      </p:sp>
      <p:sp>
        <p:nvSpPr>
          <p:cNvPr id="6" name="Slide Number Placeholder 5"/>
          <p:cNvSpPr>
            <a:spLocks noGrp="1"/>
          </p:cNvSpPr>
          <p:nvPr>
            <p:ph type="sldNum" sz="quarter" idx="12"/>
          </p:nvPr>
        </p:nvSpPr>
        <p:spPr/>
        <p:txBody>
          <a:bodyPr/>
          <a:lstStyle/>
          <a:p>
            <a:fld id="{6FEEAC4B-15DD-4961-853B-1E74DBCEC7D7}" type="slidenum">
              <a:rPr lang="en-GB" smtClean="0"/>
              <a:pPr/>
              <a:t>‹#›</a:t>
            </a:fld>
            <a:endParaRPr lang="en-GB"/>
          </a:p>
        </p:txBody>
      </p:sp>
    </p:spTree>
    <p:extLst>
      <p:ext uri="{BB962C8B-B14F-4D97-AF65-F5344CB8AC3E}">
        <p14:creationId xmlns:p14="http://schemas.microsoft.com/office/powerpoint/2010/main" val="172062851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359D2441-141E-4699-9DD5-AAFC8EDB5625}" type="datetimeFigureOut">
              <a:rPr kumimoji="0" lang="en-GB"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25/09/2024</a:t>
            </a:fld>
            <a:endParaRPr kumimoji="0" lang="en-GB"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5" name="Footer Placeholder 4"/>
          <p:cNvSpPr>
            <a:spLocks noGrp="1"/>
          </p:cNvSpPr>
          <p:nvPr>
            <p:ph type="ftr" sz="quarter" idx="11"/>
          </p:nvPr>
        </p:nvSpPr>
        <p:spPr/>
        <p: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DB006477-BB0F-496B-BB8B-BEA2016449D5}" type="slidenum">
              <a:rPr kumimoji="0" lang="en-GB"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a:t>
            </a:fld>
            <a:endParaRPr kumimoji="0" lang="en-GB"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Tree>
    <p:extLst>
      <p:ext uri="{BB962C8B-B14F-4D97-AF65-F5344CB8AC3E}">
        <p14:creationId xmlns:p14="http://schemas.microsoft.com/office/powerpoint/2010/main" val="148596032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A3EC47-D7AB-7E34-89E0-B8B204AD6DED}"/>
              </a:ext>
            </a:extLst>
          </p:cNvPr>
          <p:cNvSpPr>
            <a:spLocks noGrp="1"/>
          </p:cNvSpPr>
          <p:nvPr>
            <p:ph type="title"/>
          </p:nvPr>
        </p:nvSpPr>
        <p:spPr>
          <a:xfrm>
            <a:off x="628650" y="1393826"/>
            <a:ext cx="7886700" cy="1325563"/>
          </a:xfrm>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76EA085F-8713-8EDC-4DDF-52A0B6EB5AAF}"/>
              </a:ext>
            </a:extLst>
          </p:cNvPr>
          <p:cNvSpPr>
            <a:spLocks noGrp="1"/>
          </p:cNvSpPr>
          <p:nvPr>
            <p:ph type="dt" sz="half" idx="10"/>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359D2441-141E-4699-9DD5-AAFC8EDB5625}" type="datetimeFigureOut">
              <a:rPr kumimoji="0" lang="en-GB"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25/09/2024</a:t>
            </a:fld>
            <a:endParaRPr kumimoji="0" lang="en-GB"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4" name="Footer Placeholder 3">
            <a:extLst>
              <a:ext uri="{FF2B5EF4-FFF2-40B4-BE49-F238E27FC236}">
                <a16:creationId xmlns:a16="http://schemas.microsoft.com/office/drawing/2014/main" id="{E9058106-1C61-4A05-A53B-50C008FBD445}"/>
              </a:ext>
            </a:extLst>
          </p:cNvPr>
          <p:cNvSpPr>
            <a:spLocks noGrp="1"/>
          </p:cNvSpPr>
          <p:nvPr>
            <p:ph type="ftr" sz="quarter" idx="11"/>
          </p:nvPr>
        </p:nvSpPr>
        <p:spPr/>
        <p: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5" name="Slide Number Placeholder 4">
            <a:extLst>
              <a:ext uri="{FF2B5EF4-FFF2-40B4-BE49-F238E27FC236}">
                <a16:creationId xmlns:a16="http://schemas.microsoft.com/office/drawing/2014/main" id="{7D8CCB35-8AEB-9C31-21FF-91195148C506}"/>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DB006477-BB0F-496B-BB8B-BEA2016449D5}" type="slidenum">
              <a:rPr kumimoji="0" lang="en-GB"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a:t>
            </a:fld>
            <a:endParaRPr kumimoji="0" lang="en-GB"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Tree>
    <p:extLst>
      <p:ext uri="{BB962C8B-B14F-4D97-AF65-F5344CB8AC3E}">
        <p14:creationId xmlns:p14="http://schemas.microsoft.com/office/powerpoint/2010/main" val="137188646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359D2441-141E-4699-9DD5-AAFC8EDB5625}" type="datetimeFigureOut">
              <a:rPr kumimoji="0" lang="en-GB"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25/09/2024</a:t>
            </a:fld>
            <a:endParaRPr kumimoji="0" lang="en-GB"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5" name="Footer Placeholder 4"/>
          <p:cNvSpPr>
            <a:spLocks noGrp="1"/>
          </p:cNvSpPr>
          <p:nvPr>
            <p:ph type="ftr" sz="quarter" idx="11"/>
          </p:nvPr>
        </p:nvSpPr>
        <p:spPr/>
        <p: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DB006477-BB0F-496B-BB8B-BEA2016449D5}" type="slidenum">
              <a:rPr kumimoji="0" lang="en-GB"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a:t>
            </a:fld>
            <a:endParaRPr kumimoji="0" lang="en-GB"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Tree>
    <p:extLst>
      <p:ext uri="{BB962C8B-B14F-4D97-AF65-F5344CB8AC3E}">
        <p14:creationId xmlns:p14="http://schemas.microsoft.com/office/powerpoint/2010/main" val="149055694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359D2441-141E-4699-9DD5-AAFC8EDB5625}" type="datetimeFigureOut">
              <a:rPr kumimoji="0" lang="en-GB"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25/09/2024</a:t>
            </a:fld>
            <a:endParaRPr kumimoji="0" lang="en-GB"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5" name="Footer Placeholder 4"/>
          <p:cNvSpPr>
            <a:spLocks noGrp="1"/>
          </p:cNvSpPr>
          <p:nvPr>
            <p:ph type="ftr" sz="quarter" idx="11"/>
          </p:nvPr>
        </p:nvSpPr>
        <p:spPr/>
        <p: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DB006477-BB0F-496B-BB8B-BEA2016449D5}" type="slidenum">
              <a:rPr kumimoji="0" lang="en-GB"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a:t>
            </a:fld>
            <a:endParaRPr kumimoji="0" lang="en-GB"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Tree>
    <p:extLst>
      <p:ext uri="{BB962C8B-B14F-4D97-AF65-F5344CB8AC3E}">
        <p14:creationId xmlns:p14="http://schemas.microsoft.com/office/powerpoint/2010/main" val="155485563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359D2441-141E-4699-9DD5-AAFC8EDB5625}" type="datetimeFigureOut">
              <a:rPr kumimoji="0" lang="en-GB"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25/09/2024</a:t>
            </a:fld>
            <a:endParaRPr kumimoji="0" lang="en-GB"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6" name="Footer Placeholder 5"/>
          <p:cNvSpPr>
            <a:spLocks noGrp="1"/>
          </p:cNvSpPr>
          <p:nvPr>
            <p:ph type="ftr" sz="quarter" idx="11"/>
          </p:nvPr>
        </p:nvSpPr>
        <p:spPr/>
        <p: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7" name="Slide Number Placeholder 6"/>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DB006477-BB0F-496B-BB8B-BEA2016449D5}" type="slidenum">
              <a:rPr kumimoji="0" lang="en-GB"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a:t>
            </a:fld>
            <a:endParaRPr kumimoji="0" lang="en-GB"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Tree>
    <p:extLst>
      <p:ext uri="{BB962C8B-B14F-4D97-AF65-F5344CB8AC3E}">
        <p14:creationId xmlns:p14="http://schemas.microsoft.com/office/powerpoint/2010/main" val="403027617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359D2441-141E-4699-9DD5-AAFC8EDB5625}" type="datetimeFigureOut">
              <a:rPr kumimoji="0" lang="en-GB"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25/09/2024</a:t>
            </a:fld>
            <a:endParaRPr kumimoji="0" lang="en-GB"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8" name="Footer Placeholder 7"/>
          <p:cNvSpPr>
            <a:spLocks noGrp="1"/>
          </p:cNvSpPr>
          <p:nvPr>
            <p:ph type="ftr" sz="quarter" idx="11"/>
          </p:nvPr>
        </p:nvSpPr>
        <p:spPr/>
        <p: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9" name="Slide Number Placeholder 8"/>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DB006477-BB0F-496B-BB8B-BEA2016449D5}" type="slidenum">
              <a:rPr kumimoji="0" lang="en-GB"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a:t>
            </a:fld>
            <a:endParaRPr kumimoji="0" lang="en-GB"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Tree>
    <p:extLst>
      <p:ext uri="{BB962C8B-B14F-4D97-AF65-F5344CB8AC3E}">
        <p14:creationId xmlns:p14="http://schemas.microsoft.com/office/powerpoint/2010/main" val="2433477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359D2441-141E-4699-9DD5-AAFC8EDB5625}" type="datetimeFigureOut">
              <a:rPr kumimoji="0" lang="en-GB"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25/09/2024</a:t>
            </a:fld>
            <a:endParaRPr kumimoji="0" lang="en-GB"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4" name="Footer Placeholder 3"/>
          <p:cNvSpPr>
            <a:spLocks noGrp="1"/>
          </p:cNvSpPr>
          <p:nvPr>
            <p:ph type="ftr" sz="quarter" idx="11"/>
          </p:nvPr>
        </p:nvSpPr>
        <p:spPr/>
        <p: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5" name="Slide Number Placeholder 4"/>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DB006477-BB0F-496B-BB8B-BEA2016449D5}" type="slidenum">
              <a:rPr kumimoji="0" lang="en-GB"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a:t>
            </a:fld>
            <a:endParaRPr kumimoji="0" lang="en-GB"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Tree>
    <p:extLst>
      <p:ext uri="{BB962C8B-B14F-4D97-AF65-F5344CB8AC3E}">
        <p14:creationId xmlns:p14="http://schemas.microsoft.com/office/powerpoint/2010/main" val="122187326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359D2441-141E-4699-9DD5-AAFC8EDB5625}" type="datetimeFigureOut">
              <a:rPr kumimoji="0" lang="en-GB"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25/09/2024</a:t>
            </a:fld>
            <a:endParaRPr kumimoji="0" lang="en-GB"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3" name="Footer Placeholder 2"/>
          <p:cNvSpPr>
            <a:spLocks noGrp="1"/>
          </p:cNvSpPr>
          <p:nvPr>
            <p:ph type="ftr" sz="quarter" idx="11"/>
          </p:nvPr>
        </p:nvSpPr>
        <p:spPr/>
        <p: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4" name="Slide Number Placeholder 3"/>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DB006477-BB0F-496B-BB8B-BEA2016449D5}" type="slidenum">
              <a:rPr kumimoji="0" lang="en-GB"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a:t>
            </a:fld>
            <a:endParaRPr kumimoji="0" lang="en-GB"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Tree>
    <p:extLst>
      <p:ext uri="{BB962C8B-B14F-4D97-AF65-F5344CB8AC3E}">
        <p14:creationId xmlns:p14="http://schemas.microsoft.com/office/powerpoint/2010/main" val="290248657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359D2441-141E-4699-9DD5-AAFC8EDB5625}" type="datetimeFigureOut">
              <a:rPr kumimoji="0" lang="en-GB"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25/09/2024</a:t>
            </a:fld>
            <a:endParaRPr kumimoji="0" lang="en-GB"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6" name="Footer Placeholder 5"/>
          <p:cNvSpPr>
            <a:spLocks noGrp="1"/>
          </p:cNvSpPr>
          <p:nvPr>
            <p:ph type="ftr" sz="quarter" idx="11"/>
          </p:nvPr>
        </p:nvSpPr>
        <p:spPr/>
        <p: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7" name="Slide Number Placeholder 6"/>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DB006477-BB0F-496B-BB8B-BEA2016449D5}" type="slidenum">
              <a:rPr kumimoji="0" lang="en-GB"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a:t>
            </a:fld>
            <a:endParaRPr kumimoji="0" lang="en-GB"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Tree>
    <p:extLst>
      <p:ext uri="{BB962C8B-B14F-4D97-AF65-F5344CB8AC3E}">
        <p14:creationId xmlns:p14="http://schemas.microsoft.com/office/powerpoint/2010/main" val="254837611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359D2441-141E-4699-9DD5-AAFC8EDB5625}" type="datetimeFigureOut">
              <a:rPr kumimoji="0" lang="en-GB"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25/09/2024</a:t>
            </a:fld>
            <a:endParaRPr kumimoji="0" lang="en-GB"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6" name="Footer Placeholder 5"/>
          <p:cNvSpPr>
            <a:spLocks noGrp="1"/>
          </p:cNvSpPr>
          <p:nvPr>
            <p:ph type="ftr" sz="quarter" idx="11"/>
          </p:nvPr>
        </p:nvSpPr>
        <p:spPr/>
        <p: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7" name="Slide Number Placeholder 6"/>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DB006477-BB0F-496B-BB8B-BEA2016449D5}" type="slidenum">
              <a:rPr kumimoji="0" lang="en-GB"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a:t>
            </a:fld>
            <a:endParaRPr kumimoji="0" lang="en-GB"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Tree>
    <p:extLst>
      <p:ext uri="{BB962C8B-B14F-4D97-AF65-F5344CB8AC3E}">
        <p14:creationId xmlns:p14="http://schemas.microsoft.com/office/powerpoint/2010/main" val="57108083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359D2441-141E-4699-9DD5-AAFC8EDB5625}" type="datetimeFigureOut">
              <a:rPr kumimoji="0" lang="en-GB"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25/09/2024</a:t>
            </a:fld>
            <a:endParaRPr kumimoji="0" lang="en-GB"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5" name="Footer Placeholder 4"/>
          <p:cNvSpPr>
            <a:spLocks noGrp="1"/>
          </p:cNvSpPr>
          <p:nvPr>
            <p:ph type="ftr" sz="quarter" idx="11"/>
          </p:nvPr>
        </p:nvSpPr>
        <p:spPr/>
        <p: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DB006477-BB0F-496B-BB8B-BEA2016449D5}" type="slidenum">
              <a:rPr kumimoji="0" lang="en-GB"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a:t>
            </a:fld>
            <a:endParaRPr kumimoji="0" lang="en-GB"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Tree>
    <p:extLst>
      <p:ext uri="{BB962C8B-B14F-4D97-AF65-F5344CB8AC3E}">
        <p14:creationId xmlns:p14="http://schemas.microsoft.com/office/powerpoint/2010/main" val="325598608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359D2441-141E-4699-9DD5-AAFC8EDB5625}" type="datetimeFigureOut">
              <a:rPr kumimoji="0" lang="en-GB"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25/09/2024</a:t>
            </a:fld>
            <a:endParaRPr kumimoji="0" lang="en-GB"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5" name="Footer Placeholder 4"/>
          <p:cNvSpPr>
            <a:spLocks noGrp="1"/>
          </p:cNvSpPr>
          <p:nvPr>
            <p:ph type="ftr" sz="quarter" idx="11"/>
          </p:nvPr>
        </p:nvSpPr>
        <p:spPr/>
        <p: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DB006477-BB0F-496B-BB8B-BEA2016449D5}" type="slidenum">
              <a:rPr kumimoji="0" lang="en-GB"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a:t>
            </a:fld>
            <a:endParaRPr kumimoji="0" lang="en-GB"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Tree>
    <p:extLst>
      <p:ext uri="{BB962C8B-B14F-4D97-AF65-F5344CB8AC3E}">
        <p14:creationId xmlns:p14="http://schemas.microsoft.com/office/powerpoint/2010/main" val="288443255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B5F5B0-A7BB-8A41-BFC7-080613584ADC}"/>
              </a:ext>
            </a:extLst>
          </p:cNvPr>
          <p:cNvSpPr>
            <a:spLocks noGrp="1"/>
          </p:cNvSpPr>
          <p:nvPr>
            <p:ph type="ctrTitle"/>
          </p:nvPr>
        </p:nvSpPr>
        <p:spPr>
          <a:xfrm>
            <a:off x="1143000" y="1122363"/>
            <a:ext cx="6858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326B1288-04FA-EC70-6A57-DF1E82E5A3C2}"/>
              </a:ext>
            </a:extLst>
          </p:cNvPr>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02EAED6F-590B-DF93-92F6-DFA4E9120DF2}"/>
              </a:ext>
            </a:extLst>
          </p:cNvPr>
          <p:cNvSpPr>
            <a:spLocks noGrp="1"/>
          </p:cNvSpPr>
          <p:nvPr>
            <p:ph type="dt" sz="half" idx="10"/>
          </p:nvPr>
        </p:nvSpPr>
        <p:spPr/>
        <p:txBody>
          <a:bodyPr/>
          <a:lstStyle/>
          <a:p>
            <a:fld id="{306D0DE7-32A3-4A25-8140-4255FCA79DB9}" type="datetimeFigureOut">
              <a:rPr lang="en-GB" smtClean="0"/>
              <a:t>25/09/2024</a:t>
            </a:fld>
            <a:endParaRPr lang="en-GB"/>
          </a:p>
        </p:txBody>
      </p:sp>
      <p:sp>
        <p:nvSpPr>
          <p:cNvPr id="5" name="Footer Placeholder 4">
            <a:extLst>
              <a:ext uri="{FF2B5EF4-FFF2-40B4-BE49-F238E27FC236}">
                <a16:creationId xmlns:a16="http://schemas.microsoft.com/office/drawing/2014/main" id="{F4298F1B-1C56-DA2D-3E33-E2FA689B8F7B}"/>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CCFDAA23-1961-124E-956A-C47AC44D4F91}"/>
              </a:ext>
            </a:extLst>
          </p:cNvPr>
          <p:cNvSpPr>
            <a:spLocks noGrp="1"/>
          </p:cNvSpPr>
          <p:nvPr>
            <p:ph type="sldNum" sz="quarter" idx="12"/>
          </p:nvPr>
        </p:nvSpPr>
        <p:spPr/>
        <p:txBody>
          <a:bodyPr/>
          <a:lstStyle/>
          <a:p>
            <a:fld id="{4F93AC78-3B0D-49C7-A873-1DCB342CFB74}" type="slidenum">
              <a:rPr lang="en-GB" smtClean="0"/>
              <a:t>‹#›</a:t>
            </a:fld>
            <a:endParaRPr lang="en-GB"/>
          </a:p>
        </p:txBody>
      </p:sp>
    </p:spTree>
    <p:extLst>
      <p:ext uri="{BB962C8B-B14F-4D97-AF65-F5344CB8AC3E}">
        <p14:creationId xmlns:p14="http://schemas.microsoft.com/office/powerpoint/2010/main" val="3967652974"/>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A36EA5-691C-D6DF-FC5C-D756E41B2F38}"/>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238320CB-2795-9E83-2D07-5615F3352F66}"/>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EBBB9C16-BCFF-6EFB-0551-EEABCF6A8754}"/>
              </a:ext>
            </a:extLst>
          </p:cNvPr>
          <p:cNvSpPr>
            <a:spLocks noGrp="1"/>
          </p:cNvSpPr>
          <p:nvPr>
            <p:ph type="dt" sz="half" idx="10"/>
          </p:nvPr>
        </p:nvSpPr>
        <p:spPr/>
        <p:txBody>
          <a:bodyPr/>
          <a:lstStyle/>
          <a:p>
            <a:fld id="{306D0DE7-32A3-4A25-8140-4255FCA79DB9}" type="datetimeFigureOut">
              <a:rPr lang="en-GB" smtClean="0"/>
              <a:t>25/09/2024</a:t>
            </a:fld>
            <a:endParaRPr lang="en-GB"/>
          </a:p>
        </p:txBody>
      </p:sp>
      <p:sp>
        <p:nvSpPr>
          <p:cNvPr id="5" name="Footer Placeholder 4">
            <a:extLst>
              <a:ext uri="{FF2B5EF4-FFF2-40B4-BE49-F238E27FC236}">
                <a16:creationId xmlns:a16="http://schemas.microsoft.com/office/drawing/2014/main" id="{1F9CDCE1-6A60-99F8-4FF8-ADB86DAAD00D}"/>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4E91BC08-212D-9FA6-B554-E8EF5722D5C1}"/>
              </a:ext>
            </a:extLst>
          </p:cNvPr>
          <p:cNvSpPr>
            <a:spLocks noGrp="1"/>
          </p:cNvSpPr>
          <p:nvPr>
            <p:ph type="sldNum" sz="quarter" idx="12"/>
          </p:nvPr>
        </p:nvSpPr>
        <p:spPr/>
        <p:txBody>
          <a:bodyPr/>
          <a:lstStyle/>
          <a:p>
            <a:fld id="{4F93AC78-3B0D-49C7-A873-1DCB342CFB74}" type="slidenum">
              <a:rPr lang="en-GB" smtClean="0"/>
              <a:t>‹#›</a:t>
            </a:fld>
            <a:endParaRPr lang="en-GB"/>
          </a:p>
        </p:txBody>
      </p:sp>
    </p:spTree>
    <p:extLst>
      <p:ext uri="{BB962C8B-B14F-4D97-AF65-F5344CB8AC3E}">
        <p14:creationId xmlns:p14="http://schemas.microsoft.com/office/powerpoint/2010/main" val="2621629848"/>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DCA0B7-A384-270B-54F8-E4AF71787353}"/>
              </a:ext>
            </a:extLst>
          </p:cNvPr>
          <p:cNvSpPr>
            <a:spLocks noGrp="1"/>
          </p:cNvSpPr>
          <p:nvPr>
            <p:ph type="title"/>
          </p:nvPr>
        </p:nvSpPr>
        <p:spPr>
          <a:xfrm>
            <a:off x="623888" y="1709738"/>
            <a:ext cx="78867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754AAFD6-8865-CF88-855F-F0824DB66C3E}"/>
              </a:ext>
            </a:extLst>
          </p:cNvPr>
          <p:cNvSpPr>
            <a:spLocks noGrp="1"/>
          </p:cNvSpPr>
          <p:nvPr>
            <p:ph type="body" idx="1"/>
          </p:nvPr>
        </p:nvSpPr>
        <p:spPr>
          <a:xfrm>
            <a:off x="623888" y="4589463"/>
            <a:ext cx="78867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018C36AC-9E7E-C0C0-9460-A082F139D85C}"/>
              </a:ext>
            </a:extLst>
          </p:cNvPr>
          <p:cNvSpPr>
            <a:spLocks noGrp="1"/>
          </p:cNvSpPr>
          <p:nvPr>
            <p:ph type="dt" sz="half" idx="10"/>
          </p:nvPr>
        </p:nvSpPr>
        <p:spPr/>
        <p:txBody>
          <a:bodyPr/>
          <a:lstStyle/>
          <a:p>
            <a:fld id="{306D0DE7-32A3-4A25-8140-4255FCA79DB9}" type="datetimeFigureOut">
              <a:rPr lang="en-GB" smtClean="0"/>
              <a:t>25/09/2024</a:t>
            </a:fld>
            <a:endParaRPr lang="en-GB"/>
          </a:p>
        </p:txBody>
      </p:sp>
      <p:sp>
        <p:nvSpPr>
          <p:cNvPr id="5" name="Footer Placeholder 4">
            <a:extLst>
              <a:ext uri="{FF2B5EF4-FFF2-40B4-BE49-F238E27FC236}">
                <a16:creationId xmlns:a16="http://schemas.microsoft.com/office/drawing/2014/main" id="{33199854-4250-703D-8451-FC7D5A455C2F}"/>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AA878EBA-F2B8-89E9-DE4F-A08BDFC26410}"/>
              </a:ext>
            </a:extLst>
          </p:cNvPr>
          <p:cNvSpPr>
            <a:spLocks noGrp="1"/>
          </p:cNvSpPr>
          <p:nvPr>
            <p:ph type="sldNum" sz="quarter" idx="12"/>
          </p:nvPr>
        </p:nvSpPr>
        <p:spPr/>
        <p:txBody>
          <a:bodyPr/>
          <a:lstStyle/>
          <a:p>
            <a:fld id="{4F93AC78-3B0D-49C7-A873-1DCB342CFB74}" type="slidenum">
              <a:rPr lang="en-GB" smtClean="0"/>
              <a:t>‹#›</a:t>
            </a:fld>
            <a:endParaRPr lang="en-GB"/>
          </a:p>
        </p:txBody>
      </p:sp>
    </p:spTree>
    <p:extLst>
      <p:ext uri="{BB962C8B-B14F-4D97-AF65-F5344CB8AC3E}">
        <p14:creationId xmlns:p14="http://schemas.microsoft.com/office/powerpoint/2010/main" val="27169493"/>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ADB96C-0FEC-B9D4-9039-8216D310EE58}"/>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6E478052-5D0A-BD0A-9908-DF92F6F42B30}"/>
              </a:ext>
            </a:extLst>
          </p:cNvPr>
          <p:cNvSpPr>
            <a:spLocks noGrp="1"/>
          </p:cNvSpPr>
          <p:nvPr>
            <p:ph sz="half" idx="1"/>
          </p:nvPr>
        </p:nvSpPr>
        <p:spPr>
          <a:xfrm>
            <a:off x="628650" y="1825625"/>
            <a:ext cx="386715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5571F5BE-7C8E-3A95-4D52-0FABC7F8357D}"/>
              </a:ext>
            </a:extLst>
          </p:cNvPr>
          <p:cNvSpPr>
            <a:spLocks noGrp="1"/>
          </p:cNvSpPr>
          <p:nvPr>
            <p:ph sz="half" idx="2"/>
          </p:nvPr>
        </p:nvSpPr>
        <p:spPr>
          <a:xfrm>
            <a:off x="4648200" y="1825625"/>
            <a:ext cx="386715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901B3C38-9F66-6E34-CA13-48B9660C6639}"/>
              </a:ext>
            </a:extLst>
          </p:cNvPr>
          <p:cNvSpPr>
            <a:spLocks noGrp="1"/>
          </p:cNvSpPr>
          <p:nvPr>
            <p:ph type="dt" sz="half" idx="10"/>
          </p:nvPr>
        </p:nvSpPr>
        <p:spPr/>
        <p:txBody>
          <a:bodyPr/>
          <a:lstStyle/>
          <a:p>
            <a:fld id="{306D0DE7-32A3-4A25-8140-4255FCA79DB9}" type="datetimeFigureOut">
              <a:rPr lang="en-GB" smtClean="0"/>
              <a:t>25/09/2024</a:t>
            </a:fld>
            <a:endParaRPr lang="en-GB"/>
          </a:p>
        </p:txBody>
      </p:sp>
      <p:sp>
        <p:nvSpPr>
          <p:cNvPr id="6" name="Footer Placeholder 5">
            <a:extLst>
              <a:ext uri="{FF2B5EF4-FFF2-40B4-BE49-F238E27FC236}">
                <a16:creationId xmlns:a16="http://schemas.microsoft.com/office/drawing/2014/main" id="{4E8DD561-126D-7FCF-80A0-767983C05087}"/>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86B07416-8E3C-DE53-A498-41A04100AFB8}"/>
              </a:ext>
            </a:extLst>
          </p:cNvPr>
          <p:cNvSpPr>
            <a:spLocks noGrp="1"/>
          </p:cNvSpPr>
          <p:nvPr>
            <p:ph type="sldNum" sz="quarter" idx="12"/>
          </p:nvPr>
        </p:nvSpPr>
        <p:spPr/>
        <p:txBody>
          <a:bodyPr/>
          <a:lstStyle/>
          <a:p>
            <a:fld id="{4F93AC78-3B0D-49C7-A873-1DCB342CFB74}" type="slidenum">
              <a:rPr lang="en-GB" smtClean="0"/>
              <a:t>‹#›</a:t>
            </a:fld>
            <a:endParaRPr lang="en-GB"/>
          </a:p>
        </p:txBody>
      </p:sp>
    </p:spTree>
    <p:extLst>
      <p:ext uri="{BB962C8B-B14F-4D97-AF65-F5344CB8AC3E}">
        <p14:creationId xmlns:p14="http://schemas.microsoft.com/office/powerpoint/2010/main" val="3283477027"/>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D8DB25-11F3-7B2D-4BD7-AEB8D943B05D}"/>
              </a:ext>
            </a:extLst>
          </p:cNvPr>
          <p:cNvSpPr>
            <a:spLocks noGrp="1"/>
          </p:cNvSpPr>
          <p:nvPr>
            <p:ph type="title"/>
          </p:nvPr>
        </p:nvSpPr>
        <p:spPr>
          <a:xfrm>
            <a:off x="630238" y="365125"/>
            <a:ext cx="78867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08A13AE3-9F8A-2A4D-53FA-FACE43A93AC7}"/>
              </a:ext>
            </a:extLst>
          </p:cNvPr>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894E21D-A9FC-B1C1-7474-EC4F7B27F910}"/>
              </a:ext>
            </a:extLst>
          </p:cNvPr>
          <p:cNvSpPr>
            <a:spLocks noGrp="1"/>
          </p:cNvSpPr>
          <p:nvPr>
            <p:ph sz="half" idx="2"/>
          </p:nvPr>
        </p:nvSpPr>
        <p:spPr>
          <a:xfrm>
            <a:off x="630238"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E153C0FC-9146-B32C-7DA4-D25982C83E66}"/>
              </a:ext>
            </a:extLst>
          </p:cNvPr>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4CD3AE51-8013-BC0C-EDA2-CD5E107FA7AA}"/>
              </a:ext>
            </a:extLst>
          </p:cNvPr>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04B30CE6-D1DA-44E0-E2B3-28E474CDD86B}"/>
              </a:ext>
            </a:extLst>
          </p:cNvPr>
          <p:cNvSpPr>
            <a:spLocks noGrp="1"/>
          </p:cNvSpPr>
          <p:nvPr>
            <p:ph type="dt" sz="half" idx="10"/>
          </p:nvPr>
        </p:nvSpPr>
        <p:spPr/>
        <p:txBody>
          <a:bodyPr/>
          <a:lstStyle/>
          <a:p>
            <a:fld id="{306D0DE7-32A3-4A25-8140-4255FCA79DB9}" type="datetimeFigureOut">
              <a:rPr lang="en-GB" smtClean="0"/>
              <a:t>25/09/2024</a:t>
            </a:fld>
            <a:endParaRPr lang="en-GB"/>
          </a:p>
        </p:txBody>
      </p:sp>
      <p:sp>
        <p:nvSpPr>
          <p:cNvPr id="8" name="Footer Placeholder 7">
            <a:extLst>
              <a:ext uri="{FF2B5EF4-FFF2-40B4-BE49-F238E27FC236}">
                <a16:creationId xmlns:a16="http://schemas.microsoft.com/office/drawing/2014/main" id="{BD063108-774B-49B6-41CE-E9ED0AF187D5}"/>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C1DB2094-CA24-CEA6-91D1-8A2EDA9F2641}"/>
              </a:ext>
            </a:extLst>
          </p:cNvPr>
          <p:cNvSpPr>
            <a:spLocks noGrp="1"/>
          </p:cNvSpPr>
          <p:nvPr>
            <p:ph type="sldNum" sz="quarter" idx="12"/>
          </p:nvPr>
        </p:nvSpPr>
        <p:spPr/>
        <p:txBody>
          <a:bodyPr/>
          <a:lstStyle/>
          <a:p>
            <a:fld id="{4F93AC78-3B0D-49C7-A873-1DCB342CFB74}" type="slidenum">
              <a:rPr lang="en-GB" smtClean="0"/>
              <a:t>‹#›</a:t>
            </a:fld>
            <a:endParaRPr lang="en-GB"/>
          </a:p>
        </p:txBody>
      </p:sp>
    </p:spTree>
    <p:extLst>
      <p:ext uri="{BB962C8B-B14F-4D97-AF65-F5344CB8AC3E}">
        <p14:creationId xmlns:p14="http://schemas.microsoft.com/office/powerpoint/2010/main" val="4139715903"/>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9DB574-246C-6ADD-DBD7-724F2D9538E8}"/>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AC700E85-D5DC-FECC-F6BB-1BB5747B5EEB}"/>
              </a:ext>
            </a:extLst>
          </p:cNvPr>
          <p:cNvSpPr>
            <a:spLocks noGrp="1"/>
          </p:cNvSpPr>
          <p:nvPr>
            <p:ph type="dt" sz="half" idx="10"/>
          </p:nvPr>
        </p:nvSpPr>
        <p:spPr/>
        <p:txBody>
          <a:bodyPr/>
          <a:lstStyle/>
          <a:p>
            <a:fld id="{306D0DE7-32A3-4A25-8140-4255FCA79DB9}" type="datetimeFigureOut">
              <a:rPr lang="en-GB" smtClean="0"/>
              <a:t>25/09/2024</a:t>
            </a:fld>
            <a:endParaRPr lang="en-GB"/>
          </a:p>
        </p:txBody>
      </p:sp>
      <p:sp>
        <p:nvSpPr>
          <p:cNvPr id="4" name="Footer Placeholder 3">
            <a:extLst>
              <a:ext uri="{FF2B5EF4-FFF2-40B4-BE49-F238E27FC236}">
                <a16:creationId xmlns:a16="http://schemas.microsoft.com/office/drawing/2014/main" id="{B823557B-D31B-2E1A-C881-5BBE2BF1F1C3}"/>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DA9DF758-92CD-0694-A781-6542A15C4830}"/>
              </a:ext>
            </a:extLst>
          </p:cNvPr>
          <p:cNvSpPr>
            <a:spLocks noGrp="1"/>
          </p:cNvSpPr>
          <p:nvPr>
            <p:ph type="sldNum" sz="quarter" idx="12"/>
          </p:nvPr>
        </p:nvSpPr>
        <p:spPr/>
        <p:txBody>
          <a:bodyPr/>
          <a:lstStyle/>
          <a:p>
            <a:fld id="{4F93AC78-3B0D-49C7-A873-1DCB342CFB74}" type="slidenum">
              <a:rPr lang="en-GB" smtClean="0"/>
              <a:t>‹#›</a:t>
            </a:fld>
            <a:endParaRPr lang="en-GB"/>
          </a:p>
        </p:txBody>
      </p:sp>
    </p:spTree>
    <p:extLst>
      <p:ext uri="{BB962C8B-B14F-4D97-AF65-F5344CB8AC3E}">
        <p14:creationId xmlns:p14="http://schemas.microsoft.com/office/powerpoint/2010/main" val="1718814391"/>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FA984D3-83F1-4A9A-1BDA-34192A6BE9E6}"/>
              </a:ext>
            </a:extLst>
          </p:cNvPr>
          <p:cNvSpPr>
            <a:spLocks noGrp="1"/>
          </p:cNvSpPr>
          <p:nvPr>
            <p:ph type="dt" sz="half" idx="10"/>
          </p:nvPr>
        </p:nvSpPr>
        <p:spPr/>
        <p:txBody>
          <a:bodyPr/>
          <a:lstStyle/>
          <a:p>
            <a:fld id="{306D0DE7-32A3-4A25-8140-4255FCA79DB9}" type="datetimeFigureOut">
              <a:rPr lang="en-GB" smtClean="0"/>
              <a:t>25/09/2024</a:t>
            </a:fld>
            <a:endParaRPr lang="en-GB"/>
          </a:p>
        </p:txBody>
      </p:sp>
      <p:sp>
        <p:nvSpPr>
          <p:cNvPr id="3" name="Footer Placeholder 2">
            <a:extLst>
              <a:ext uri="{FF2B5EF4-FFF2-40B4-BE49-F238E27FC236}">
                <a16:creationId xmlns:a16="http://schemas.microsoft.com/office/drawing/2014/main" id="{80A2CB92-441F-6DB7-6ADE-E11FFF9387CD}"/>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5430ED2F-A74E-3249-5553-03AA2F56AAC6}"/>
              </a:ext>
            </a:extLst>
          </p:cNvPr>
          <p:cNvSpPr>
            <a:spLocks noGrp="1"/>
          </p:cNvSpPr>
          <p:nvPr>
            <p:ph type="sldNum" sz="quarter" idx="12"/>
          </p:nvPr>
        </p:nvSpPr>
        <p:spPr/>
        <p:txBody>
          <a:bodyPr/>
          <a:lstStyle/>
          <a:p>
            <a:fld id="{4F93AC78-3B0D-49C7-A873-1DCB342CFB74}" type="slidenum">
              <a:rPr lang="en-GB" smtClean="0"/>
              <a:t>‹#›</a:t>
            </a:fld>
            <a:endParaRPr lang="en-GB"/>
          </a:p>
        </p:txBody>
      </p:sp>
    </p:spTree>
    <p:extLst>
      <p:ext uri="{BB962C8B-B14F-4D97-AF65-F5344CB8AC3E}">
        <p14:creationId xmlns:p14="http://schemas.microsoft.com/office/powerpoint/2010/main" val="934133720"/>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844B15-1ACC-9E03-7B0A-98421047D037}"/>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46676317-8711-B718-B1DC-13C81C308C32}"/>
              </a:ext>
            </a:extLst>
          </p:cNvPr>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02775C0C-0F97-66B1-3DBB-9A859B341798}"/>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3CB4A86-CE21-3AA0-77C7-BC968296FE7B}"/>
              </a:ext>
            </a:extLst>
          </p:cNvPr>
          <p:cNvSpPr>
            <a:spLocks noGrp="1"/>
          </p:cNvSpPr>
          <p:nvPr>
            <p:ph type="dt" sz="half" idx="10"/>
          </p:nvPr>
        </p:nvSpPr>
        <p:spPr/>
        <p:txBody>
          <a:bodyPr/>
          <a:lstStyle/>
          <a:p>
            <a:fld id="{306D0DE7-32A3-4A25-8140-4255FCA79DB9}" type="datetimeFigureOut">
              <a:rPr lang="en-GB" smtClean="0"/>
              <a:t>25/09/2024</a:t>
            </a:fld>
            <a:endParaRPr lang="en-GB"/>
          </a:p>
        </p:txBody>
      </p:sp>
      <p:sp>
        <p:nvSpPr>
          <p:cNvPr id="6" name="Footer Placeholder 5">
            <a:extLst>
              <a:ext uri="{FF2B5EF4-FFF2-40B4-BE49-F238E27FC236}">
                <a16:creationId xmlns:a16="http://schemas.microsoft.com/office/drawing/2014/main" id="{4F916AFA-DD7D-4EAE-BB33-F7EDC3AA2E19}"/>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8C13B088-62FD-B747-7FBD-04272ED28384}"/>
              </a:ext>
            </a:extLst>
          </p:cNvPr>
          <p:cNvSpPr>
            <a:spLocks noGrp="1"/>
          </p:cNvSpPr>
          <p:nvPr>
            <p:ph type="sldNum" sz="quarter" idx="12"/>
          </p:nvPr>
        </p:nvSpPr>
        <p:spPr/>
        <p:txBody>
          <a:bodyPr/>
          <a:lstStyle/>
          <a:p>
            <a:fld id="{4F93AC78-3B0D-49C7-A873-1DCB342CFB74}" type="slidenum">
              <a:rPr lang="en-GB" smtClean="0"/>
              <a:t>‹#›</a:t>
            </a:fld>
            <a:endParaRPr lang="en-GB"/>
          </a:p>
        </p:txBody>
      </p:sp>
    </p:spTree>
    <p:extLst>
      <p:ext uri="{BB962C8B-B14F-4D97-AF65-F5344CB8AC3E}">
        <p14:creationId xmlns:p14="http://schemas.microsoft.com/office/powerpoint/2010/main" val="3565532742"/>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66E680-67C1-92BF-38B5-E71ED33BE277}"/>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E4762F4F-2D34-4CC1-FDEF-5308949BF4A2}"/>
              </a:ext>
            </a:extLst>
          </p:cNvPr>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1C8FF3F8-09BE-EE64-B355-1EA9C3A51C1A}"/>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EC9207D-76A9-EC50-388B-01F4DF70CDD7}"/>
              </a:ext>
            </a:extLst>
          </p:cNvPr>
          <p:cNvSpPr>
            <a:spLocks noGrp="1"/>
          </p:cNvSpPr>
          <p:nvPr>
            <p:ph type="dt" sz="half" idx="10"/>
          </p:nvPr>
        </p:nvSpPr>
        <p:spPr/>
        <p:txBody>
          <a:bodyPr/>
          <a:lstStyle/>
          <a:p>
            <a:fld id="{306D0DE7-32A3-4A25-8140-4255FCA79DB9}" type="datetimeFigureOut">
              <a:rPr lang="en-GB" smtClean="0"/>
              <a:t>25/09/2024</a:t>
            </a:fld>
            <a:endParaRPr lang="en-GB"/>
          </a:p>
        </p:txBody>
      </p:sp>
      <p:sp>
        <p:nvSpPr>
          <p:cNvPr id="6" name="Footer Placeholder 5">
            <a:extLst>
              <a:ext uri="{FF2B5EF4-FFF2-40B4-BE49-F238E27FC236}">
                <a16:creationId xmlns:a16="http://schemas.microsoft.com/office/drawing/2014/main" id="{5886F241-379A-A91A-5849-224EFAEFE256}"/>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652DAC2E-7160-919C-E226-CB70024AB190}"/>
              </a:ext>
            </a:extLst>
          </p:cNvPr>
          <p:cNvSpPr>
            <a:spLocks noGrp="1"/>
          </p:cNvSpPr>
          <p:nvPr>
            <p:ph type="sldNum" sz="quarter" idx="12"/>
          </p:nvPr>
        </p:nvSpPr>
        <p:spPr/>
        <p:txBody>
          <a:bodyPr/>
          <a:lstStyle/>
          <a:p>
            <a:fld id="{4F93AC78-3B0D-49C7-A873-1DCB342CFB74}" type="slidenum">
              <a:rPr lang="en-GB" smtClean="0"/>
              <a:t>‹#›</a:t>
            </a:fld>
            <a:endParaRPr lang="en-GB"/>
          </a:p>
        </p:txBody>
      </p:sp>
    </p:spTree>
    <p:extLst>
      <p:ext uri="{BB962C8B-B14F-4D97-AF65-F5344CB8AC3E}">
        <p14:creationId xmlns:p14="http://schemas.microsoft.com/office/powerpoint/2010/main" val="798882893"/>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A84FF2-2799-0BFD-B642-C459C59E7547}"/>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4E743C63-8D5A-04F7-1E80-8E79A26ADAF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0A23B30C-6859-055D-EFE4-C274973263B0}"/>
              </a:ext>
            </a:extLst>
          </p:cNvPr>
          <p:cNvSpPr>
            <a:spLocks noGrp="1"/>
          </p:cNvSpPr>
          <p:nvPr>
            <p:ph type="dt" sz="half" idx="10"/>
          </p:nvPr>
        </p:nvSpPr>
        <p:spPr/>
        <p:txBody>
          <a:bodyPr/>
          <a:lstStyle/>
          <a:p>
            <a:fld id="{306D0DE7-32A3-4A25-8140-4255FCA79DB9}" type="datetimeFigureOut">
              <a:rPr lang="en-GB" smtClean="0"/>
              <a:t>25/09/2024</a:t>
            </a:fld>
            <a:endParaRPr lang="en-GB"/>
          </a:p>
        </p:txBody>
      </p:sp>
      <p:sp>
        <p:nvSpPr>
          <p:cNvPr id="5" name="Footer Placeholder 4">
            <a:extLst>
              <a:ext uri="{FF2B5EF4-FFF2-40B4-BE49-F238E27FC236}">
                <a16:creationId xmlns:a16="http://schemas.microsoft.com/office/drawing/2014/main" id="{3FA535E7-5826-6D60-1533-09E4DB5A2099}"/>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CCF29C58-F403-9342-4AD0-03B431729158}"/>
              </a:ext>
            </a:extLst>
          </p:cNvPr>
          <p:cNvSpPr>
            <a:spLocks noGrp="1"/>
          </p:cNvSpPr>
          <p:nvPr>
            <p:ph type="sldNum" sz="quarter" idx="12"/>
          </p:nvPr>
        </p:nvSpPr>
        <p:spPr/>
        <p:txBody>
          <a:bodyPr/>
          <a:lstStyle/>
          <a:p>
            <a:fld id="{4F93AC78-3B0D-49C7-A873-1DCB342CFB74}" type="slidenum">
              <a:rPr lang="en-GB" smtClean="0"/>
              <a:t>‹#›</a:t>
            </a:fld>
            <a:endParaRPr lang="en-GB"/>
          </a:p>
        </p:txBody>
      </p:sp>
    </p:spTree>
    <p:extLst>
      <p:ext uri="{BB962C8B-B14F-4D97-AF65-F5344CB8AC3E}">
        <p14:creationId xmlns:p14="http://schemas.microsoft.com/office/powerpoint/2010/main" val="3806259456"/>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13FD4F52-E825-A5B7-9D08-DC27D7BF93D0}"/>
              </a:ext>
            </a:extLst>
          </p:cNvPr>
          <p:cNvSpPr>
            <a:spLocks noGrp="1"/>
          </p:cNvSpPr>
          <p:nvPr>
            <p:ph type="title" orient="vert"/>
          </p:nvPr>
        </p:nvSpPr>
        <p:spPr>
          <a:xfrm>
            <a:off x="6543675" y="365125"/>
            <a:ext cx="1971675"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1E90CC90-0C0E-EA50-C89C-F4086CBEA22E}"/>
              </a:ext>
            </a:extLst>
          </p:cNvPr>
          <p:cNvSpPr>
            <a:spLocks noGrp="1"/>
          </p:cNvSpPr>
          <p:nvPr>
            <p:ph type="body" orient="vert" idx="1"/>
          </p:nvPr>
        </p:nvSpPr>
        <p:spPr>
          <a:xfrm>
            <a:off x="628650" y="365125"/>
            <a:ext cx="57626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789A92F1-E5F7-DB50-0CE6-C11B5BD136C7}"/>
              </a:ext>
            </a:extLst>
          </p:cNvPr>
          <p:cNvSpPr>
            <a:spLocks noGrp="1"/>
          </p:cNvSpPr>
          <p:nvPr>
            <p:ph type="dt" sz="half" idx="10"/>
          </p:nvPr>
        </p:nvSpPr>
        <p:spPr/>
        <p:txBody>
          <a:bodyPr/>
          <a:lstStyle/>
          <a:p>
            <a:fld id="{306D0DE7-32A3-4A25-8140-4255FCA79DB9}" type="datetimeFigureOut">
              <a:rPr lang="en-GB" smtClean="0"/>
              <a:t>25/09/2024</a:t>
            </a:fld>
            <a:endParaRPr lang="en-GB"/>
          </a:p>
        </p:txBody>
      </p:sp>
      <p:sp>
        <p:nvSpPr>
          <p:cNvPr id="5" name="Footer Placeholder 4">
            <a:extLst>
              <a:ext uri="{FF2B5EF4-FFF2-40B4-BE49-F238E27FC236}">
                <a16:creationId xmlns:a16="http://schemas.microsoft.com/office/drawing/2014/main" id="{A5AF32A9-AB65-DCA9-108E-1D554247E97E}"/>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8DD47A0D-2765-82CF-614C-55943EC2DFC6}"/>
              </a:ext>
            </a:extLst>
          </p:cNvPr>
          <p:cNvSpPr>
            <a:spLocks noGrp="1"/>
          </p:cNvSpPr>
          <p:nvPr>
            <p:ph type="sldNum" sz="quarter" idx="12"/>
          </p:nvPr>
        </p:nvSpPr>
        <p:spPr/>
        <p:txBody>
          <a:bodyPr/>
          <a:lstStyle/>
          <a:p>
            <a:fld id="{4F93AC78-3B0D-49C7-A873-1DCB342CFB74}" type="slidenum">
              <a:rPr lang="en-GB" smtClean="0"/>
              <a:t>‹#›</a:t>
            </a:fld>
            <a:endParaRPr lang="en-GB"/>
          </a:p>
        </p:txBody>
      </p:sp>
    </p:spTree>
    <p:extLst>
      <p:ext uri="{BB962C8B-B14F-4D97-AF65-F5344CB8AC3E}">
        <p14:creationId xmlns:p14="http://schemas.microsoft.com/office/powerpoint/2010/main" val="38293173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3.png"/><Relationship Id="rId2" Type="http://schemas.openxmlformats.org/officeDocument/2006/relationships/slideLayout" Target="../slideLayouts/slideLayout2.xml"/><Relationship Id="rId16"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1.xml"/><Relationship Id="rId13" Type="http://schemas.openxmlformats.org/officeDocument/2006/relationships/theme" Target="../theme/theme2.xml"/><Relationship Id="rId3" Type="http://schemas.openxmlformats.org/officeDocument/2006/relationships/slideLayout" Target="../slideLayouts/slideLayout16.xml"/><Relationship Id="rId7" Type="http://schemas.openxmlformats.org/officeDocument/2006/relationships/slideLayout" Target="../slideLayouts/slideLayout20.xml"/><Relationship Id="rId12" Type="http://schemas.openxmlformats.org/officeDocument/2006/relationships/slideLayout" Target="../slideLayouts/slideLayout25.xml"/><Relationship Id="rId2" Type="http://schemas.openxmlformats.org/officeDocument/2006/relationships/slideLayout" Target="../slideLayouts/slideLayout15.xml"/><Relationship Id="rId16" Type="http://schemas.openxmlformats.org/officeDocument/2006/relationships/image" Target="../media/image5.png"/><Relationship Id="rId1" Type="http://schemas.openxmlformats.org/officeDocument/2006/relationships/slideLayout" Target="../slideLayouts/slideLayout14.xml"/><Relationship Id="rId6" Type="http://schemas.openxmlformats.org/officeDocument/2006/relationships/slideLayout" Target="../slideLayouts/slideLayout19.xml"/><Relationship Id="rId11" Type="http://schemas.openxmlformats.org/officeDocument/2006/relationships/slideLayout" Target="../slideLayouts/slideLayout24.xml"/><Relationship Id="rId5" Type="http://schemas.openxmlformats.org/officeDocument/2006/relationships/slideLayout" Target="../slideLayouts/slideLayout18.xml"/><Relationship Id="rId15" Type="http://schemas.openxmlformats.org/officeDocument/2006/relationships/image" Target="../media/image4.png"/><Relationship Id="rId10" Type="http://schemas.openxmlformats.org/officeDocument/2006/relationships/slideLayout" Target="../slideLayouts/slideLayout23.xml"/><Relationship Id="rId4" Type="http://schemas.openxmlformats.org/officeDocument/2006/relationships/slideLayout" Target="../slideLayouts/slideLayout17.xml"/><Relationship Id="rId9" Type="http://schemas.openxmlformats.org/officeDocument/2006/relationships/slideLayout" Target="../slideLayouts/slideLayout22.xml"/><Relationship Id="rId14" Type="http://schemas.openxmlformats.org/officeDocument/2006/relationships/image" Target="../media/image1.pn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3.xml"/><Relationship Id="rId13" Type="http://schemas.openxmlformats.org/officeDocument/2006/relationships/image" Target="../media/image1.png"/><Relationship Id="rId3" Type="http://schemas.openxmlformats.org/officeDocument/2006/relationships/slideLayout" Target="../slideLayouts/slideLayout28.xml"/><Relationship Id="rId7" Type="http://schemas.openxmlformats.org/officeDocument/2006/relationships/slideLayout" Target="../slideLayouts/slideLayout32.xml"/><Relationship Id="rId12" Type="http://schemas.openxmlformats.org/officeDocument/2006/relationships/theme" Target="../theme/theme3.xml"/><Relationship Id="rId2" Type="http://schemas.openxmlformats.org/officeDocument/2006/relationships/slideLayout" Target="../slideLayouts/slideLayout27.xml"/><Relationship Id="rId1" Type="http://schemas.openxmlformats.org/officeDocument/2006/relationships/slideLayout" Target="../slideLayouts/slideLayout26.xml"/><Relationship Id="rId6" Type="http://schemas.openxmlformats.org/officeDocument/2006/relationships/slideLayout" Target="../slideLayouts/slideLayout31.xml"/><Relationship Id="rId11" Type="http://schemas.openxmlformats.org/officeDocument/2006/relationships/slideLayout" Target="../slideLayouts/slideLayout36.xml"/><Relationship Id="rId5" Type="http://schemas.openxmlformats.org/officeDocument/2006/relationships/slideLayout" Target="../slideLayouts/slideLayout30.xml"/><Relationship Id="rId10" Type="http://schemas.openxmlformats.org/officeDocument/2006/relationships/slideLayout" Target="../slideLayouts/slideLayout35.xml"/><Relationship Id="rId4" Type="http://schemas.openxmlformats.org/officeDocument/2006/relationships/slideLayout" Target="../slideLayouts/slideLayout29.xml"/><Relationship Id="rId9" Type="http://schemas.openxmlformats.org/officeDocument/2006/relationships/slideLayout" Target="../slideLayouts/slideLayout34.xml"/><Relationship Id="rId14" Type="http://schemas.openxmlformats.org/officeDocument/2006/relationships/image" Target="../media/image4.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31872" y="1124744"/>
            <a:ext cx="8229600" cy="926976"/>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542156" y="2204864"/>
            <a:ext cx="8229600" cy="4381947"/>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7650922-FC2F-44D0-8AA1-736B75986967}" type="datetime1">
              <a:rPr lang="en-GB" smtClean="0"/>
              <a:t>25/09/2024</a:t>
            </a:fld>
            <a:endParaRPr lang="en-GB"/>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GB"/>
              <a:t>Test of training: SLH&amp;SCP/N&amp;SCNL</a:t>
            </a: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FEEAC4B-15DD-4961-853B-1E74DBCEC7D7}" type="slidenum">
              <a:rPr lang="en-GB" smtClean="0"/>
              <a:pPr/>
              <a:t>‹#›</a:t>
            </a:fld>
            <a:endParaRPr lang="en-GB"/>
          </a:p>
        </p:txBody>
      </p:sp>
      <p:pic>
        <p:nvPicPr>
          <p:cNvPr id="7" name="Picture 2"/>
          <p:cNvPicPr>
            <a:picLocks noChangeAspect="1" noChangeArrowheads="1"/>
          </p:cNvPicPr>
          <p:nvPr userDrawn="1"/>
        </p:nvPicPr>
        <p:blipFill>
          <a:blip r:embed="rId15" cstate="print">
            <a:extLst>
              <a:ext uri="{28A0092B-C50C-407E-A947-70E740481C1C}">
                <a14:useLocalDpi xmlns:a14="http://schemas.microsoft.com/office/drawing/2010/main" val="0"/>
              </a:ext>
            </a:extLst>
          </a:blip>
          <a:srcRect/>
          <a:stretch>
            <a:fillRect/>
          </a:stretch>
        </p:blipFill>
        <p:spPr bwMode="auto">
          <a:xfrm>
            <a:off x="0" y="0"/>
            <a:ext cx="9144000" cy="90872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pic>
        <p:nvPicPr>
          <p:cNvPr id="9" name="Picture 10"/>
          <p:cNvPicPr>
            <a:picLocks noChangeAspect="1" noChangeArrowheads="1"/>
          </p:cNvPicPr>
          <p:nvPr userDrawn="1"/>
        </p:nvPicPr>
        <p:blipFill>
          <a:blip r:embed="rId16" cstate="print">
            <a:extLst>
              <a:ext uri="{28A0092B-C50C-407E-A947-70E740481C1C}">
                <a14:useLocalDpi xmlns:a14="http://schemas.microsoft.com/office/drawing/2010/main" val="0"/>
              </a:ext>
            </a:extLst>
          </a:blip>
          <a:srcRect/>
          <a:stretch>
            <a:fillRect/>
          </a:stretch>
        </p:blipFill>
        <p:spPr bwMode="auto">
          <a:xfrm>
            <a:off x="107504" y="0"/>
            <a:ext cx="3312368" cy="908721"/>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pic>
        <p:nvPicPr>
          <p:cNvPr id="10" name="Picture 9"/>
          <p:cNvPicPr>
            <a:picLocks noChangeAspect="1"/>
          </p:cNvPicPr>
          <p:nvPr userDrawn="1"/>
        </p:nvPicPr>
        <p:blipFill>
          <a:blip r:embed="rId17" cstate="print">
            <a:extLst>
              <a:ext uri="{28A0092B-C50C-407E-A947-70E740481C1C}">
                <a14:useLocalDpi xmlns:a14="http://schemas.microsoft.com/office/drawing/2010/main" val="0"/>
              </a:ext>
            </a:extLst>
          </a:blip>
          <a:stretch>
            <a:fillRect/>
          </a:stretch>
        </p:blipFill>
        <p:spPr>
          <a:xfrm>
            <a:off x="5292080" y="-15334"/>
            <a:ext cx="3600953" cy="924054"/>
          </a:xfrm>
          <a:prstGeom prst="rect">
            <a:avLst/>
          </a:prstGeom>
        </p:spPr>
      </p:pic>
    </p:spTree>
    <p:extLst>
      <p:ext uri="{BB962C8B-B14F-4D97-AF65-F5344CB8AC3E}">
        <p14:creationId xmlns:p14="http://schemas.microsoft.com/office/powerpoint/2010/main" val="100435696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hf sldNum="0" hd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pPr marL="0" marR="0" lvl="0" indent="0" algn="l" defTabSz="457200" rtl="0" eaLnBrk="1" fontAlgn="auto" latinLnBrk="0" hangingPunct="1">
              <a:lnSpc>
                <a:spcPct val="100000"/>
              </a:lnSpc>
              <a:spcBef>
                <a:spcPts val="0"/>
              </a:spcBef>
              <a:spcAft>
                <a:spcPts val="0"/>
              </a:spcAft>
              <a:buClrTx/>
              <a:buSzTx/>
              <a:buFontTx/>
              <a:buNone/>
              <a:tabLst/>
              <a:defRPr/>
            </a:pPr>
            <a:fld id="{359D2441-141E-4699-9DD5-AAFC8EDB5625}" type="datetimeFigureOut">
              <a:rPr kumimoji="0" lang="en-GB"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25/09/2024</a:t>
            </a:fld>
            <a:endParaRPr kumimoji="0" lang="en-GB"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pPr marL="0" marR="0" lvl="0" indent="0" algn="r" defTabSz="457200" rtl="0" eaLnBrk="1" fontAlgn="auto" latinLnBrk="0" hangingPunct="1">
              <a:lnSpc>
                <a:spcPct val="100000"/>
              </a:lnSpc>
              <a:spcBef>
                <a:spcPts val="0"/>
              </a:spcBef>
              <a:spcAft>
                <a:spcPts val="0"/>
              </a:spcAft>
              <a:buClrTx/>
              <a:buSzTx/>
              <a:buFontTx/>
              <a:buNone/>
              <a:tabLst/>
              <a:defRPr/>
            </a:pPr>
            <a:fld id="{DB006477-BB0F-496B-BB8B-BEA2016449D5}" type="slidenum">
              <a:rPr kumimoji="0" lang="en-GB"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a:t>
            </a:fld>
            <a:endParaRPr kumimoji="0" lang="en-GB"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pic>
        <p:nvPicPr>
          <p:cNvPr id="7" name="Picture 2">
            <a:extLst>
              <a:ext uri="{FF2B5EF4-FFF2-40B4-BE49-F238E27FC236}">
                <a16:creationId xmlns:a16="http://schemas.microsoft.com/office/drawing/2014/main" id="{19DBFBE0-13BC-BE7A-C02D-9ADC9240B757}"/>
              </a:ext>
            </a:extLst>
          </p:cNvPr>
          <p:cNvPicPr>
            <a:picLocks noChangeAspect="1" noChangeArrowheads="1"/>
          </p:cNvPicPr>
          <p:nvPr userDrawn="1"/>
        </p:nvPicPr>
        <p:blipFill>
          <a:blip r:embed="rId14" cstate="print">
            <a:extLst>
              <a:ext uri="{28A0092B-C50C-407E-A947-70E740481C1C}">
                <a14:useLocalDpi xmlns:a14="http://schemas.microsoft.com/office/drawing/2010/main" val="0"/>
              </a:ext>
            </a:extLst>
          </a:blip>
          <a:srcRect/>
          <a:stretch>
            <a:fillRect/>
          </a:stretch>
        </p:blipFill>
        <p:spPr bwMode="auto">
          <a:xfrm>
            <a:off x="0" y="-4588"/>
            <a:ext cx="2298699" cy="1117557"/>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pic>
        <p:nvPicPr>
          <p:cNvPr id="9" name="Picture 2" descr="image">
            <a:extLst>
              <a:ext uri="{FF2B5EF4-FFF2-40B4-BE49-F238E27FC236}">
                <a16:creationId xmlns:a16="http://schemas.microsoft.com/office/drawing/2014/main" id="{E1875852-74B6-AD7F-EA63-01205907983C}"/>
              </a:ext>
            </a:extLst>
          </p:cNvPr>
          <p:cNvPicPr>
            <a:picLocks noChangeAspect="1" noChangeArrowheads="1"/>
          </p:cNvPicPr>
          <p:nvPr userDrawn="1"/>
        </p:nvPicPr>
        <p:blipFill>
          <a:blip r:embed="rId15" cstate="print">
            <a:extLst>
              <a:ext uri="{28A0092B-C50C-407E-A947-70E740481C1C}">
                <a14:useLocalDpi xmlns:a14="http://schemas.microsoft.com/office/drawing/2010/main" val="0"/>
              </a:ext>
            </a:extLst>
          </a:blip>
          <a:srcRect/>
          <a:stretch>
            <a:fillRect/>
          </a:stretch>
        </p:blipFill>
        <p:spPr bwMode="auto">
          <a:xfrm>
            <a:off x="150116" y="254487"/>
            <a:ext cx="1998466" cy="664182"/>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9" descr="Graphical user interface&#10;&#10;Description automatically generated with low confidence">
            <a:extLst>
              <a:ext uri="{FF2B5EF4-FFF2-40B4-BE49-F238E27FC236}">
                <a16:creationId xmlns:a16="http://schemas.microsoft.com/office/drawing/2014/main" id="{C03DA196-5A0F-9783-E19D-06B5A318341D}"/>
              </a:ext>
            </a:extLst>
          </p:cNvPr>
          <p:cNvPicPr>
            <a:picLocks noChangeAspect="1"/>
          </p:cNvPicPr>
          <p:nvPr userDrawn="1"/>
        </p:nvPicPr>
        <p:blipFill>
          <a:blip r:embed="rId16"/>
          <a:stretch>
            <a:fillRect/>
          </a:stretch>
        </p:blipFill>
        <p:spPr>
          <a:xfrm>
            <a:off x="3670300" y="77293"/>
            <a:ext cx="5473700" cy="1013648"/>
          </a:xfrm>
          <a:prstGeom prst="rect">
            <a:avLst/>
          </a:prstGeom>
        </p:spPr>
      </p:pic>
    </p:spTree>
    <p:extLst>
      <p:ext uri="{BB962C8B-B14F-4D97-AF65-F5344CB8AC3E}">
        <p14:creationId xmlns:p14="http://schemas.microsoft.com/office/powerpoint/2010/main" val="120569805"/>
      </p:ext>
    </p:extLst>
  </p:cSld>
  <p:clrMap bg1="lt1" tx1="dk1" bg2="lt2" tx2="dk2" accent1="accent1" accent2="accent2" accent3="accent3" accent4="accent4" accent5="accent5" accent6="accent6" hlink="hlink" folHlink="folHlink"/>
  <p:sldLayoutIdLst>
    <p:sldLayoutId id="2147483675" r:id="rId1"/>
    <p:sldLayoutId id="2147483676" r:id="rId2"/>
    <p:sldLayoutId id="2147483677" r:id="rId3"/>
    <p:sldLayoutId id="2147483678" r:id="rId4"/>
    <p:sldLayoutId id="2147483679" r:id="rId5"/>
    <p:sldLayoutId id="2147483680" r:id="rId6"/>
    <p:sldLayoutId id="2147483681" r:id="rId7"/>
    <p:sldLayoutId id="2147483682" r:id="rId8"/>
    <p:sldLayoutId id="2147483683" r:id="rId9"/>
    <p:sldLayoutId id="2147483684" r:id="rId10"/>
    <p:sldLayoutId id="2147483685" r:id="rId11"/>
    <p:sldLayoutId id="2147483686"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DD6E6A6-BA16-8C5E-F54A-0D5274E6CF01}"/>
              </a:ext>
            </a:extLst>
          </p:cNvPr>
          <p:cNvSpPr>
            <a:spLocks noGrp="1"/>
          </p:cNvSpPr>
          <p:nvPr>
            <p:ph type="title"/>
          </p:nvPr>
        </p:nvSpPr>
        <p:spPr>
          <a:xfrm>
            <a:off x="628650" y="365125"/>
            <a:ext cx="78867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91D394ED-08F8-F087-A4F8-AD0AA4EDB9D5}"/>
              </a:ext>
            </a:extLst>
          </p:cNvPr>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6A3E661C-4FDE-F588-50CE-0A4493C7500B}"/>
              </a:ext>
            </a:extLst>
          </p:cNvPr>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306D0DE7-32A3-4A25-8140-4255FCA79DB9}" type="datetimeFigureOut">
              <a:rPr lang="en-GB" smtClean="0"/>
              <a:t>25/09/2024</a:t>
            </a:fld>
            <a:endParaRPr lang="en-GB"/>
          </a:p>
        </p:txBody>
      </p:sp>
      <p:sp>
        <p:nvSpPr>
          <p:cNvPr id="5" name="Footer Placeholder 4">
            <a:extLst>
              <a:ext uri="{FF2B5EF4-FFF2-40B4-BE49-F238E27FC236}">
                <a16:creationId xmlns:a16="http://schemas.microsoft.com/office/drawing/2014/main" id="{FD028BFF-B9A1-27D2-6C55-BD3EF597AB00}"/>
              </a:ext>
            </a:extLst>
          </p:cNvPr>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GB"/>
          </a:p>
        </p:txBody>
      </p:sp>
      <p:sp>
        <p:nvSpPr>
          <p:cNvPr id="6" name="Slide Number Placeholder 5">
            <a:extLst>
              <a:ext uri="{FF2B5EF4-FFF2-40B4-BE49-F238E27FC236}">
                <a16:creationId xmlns:a16="http://schemas.microsoft.com/office/drawing/2014/main" id="{5FC97C38-D60F-D404-424B-54F0A20038BA}"/>
              </a:ext>
            </a:extLst>
          </p:cNvPr>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4F93AC78-3B0D-49C7-A873-1DCB342CFB74}" type="slidenum">
              <a:rPr lang="en-GB" smtClean="0"/>
              <a:t>‹#›</a:t>
            </a:fld>
            <a:endParaRPr lang="en-GB"/>
          </a:p>
        </p:txBody>
      </p:sp>
      <p:pic>
        <p:nvPicPr>
          <p:cNvPr id="7" name="Picture 2">
            <a:extLst>
              <a:ext uri="{FF2B5EF4-FFF2-40B4-BE49-F238E27FC236}">
                <a16:creationId xmlns:a16="http://schemas.microsoft.com/office/drawing/2014/main" id="{EE2AE241-C64B-0F6B-6AD6-CA39C5D0B796}"/>
              </a:ext>
            </a:extLst>
          </p:cNvPr>
          <p:cNvPicPr>
            <a:picLocks noChangeAspect="1" noChangeArrowheads="1"/>
          </p:cNvPicPr>
          <p:nvPr userDrawn="1"/>
        </p:nvPicPr>
        <p:blipFill>
          <a:blip r:embed="rId13" cstate="print">
            <a:extLst>
              <a:ext uri="{28A0092B-C50C-407E-A947-70E740481C1C}">
                <a14:useLocalDpi xmlns:a14="http://schemas.microsoft.com/office/drawing/2010/main" val="0"/>
              </a:ext>
            </a:extLst>
          </a:blip>
          <a:srcRect/>
          <a:stretch>
            <a:fillRect/>
          </a:stretch>
        </p:blipFill>
        <p:spPr bwMode="auto">
          <a:xfrm>
            <a:off x="0" y="-4588"/>
            <a:ext cx="2298699" cy="1117557"/>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pic>
        <p:nvPicPr>
          <p:cNvPr id="8" name="Picture 2" descr="image">
            <a:extLst>
              <a:ext uri="{FF2B5EF4-FFF2-40B4-BE49-F238E27FC236}">
                <a16:creationId xmlns:a16="http://schemas.microsoft.com/office/drawing/2014/main" id="{68D6C8B1-5693-D218-8571-B8ACB186331B}"/>
              </a:ext>
            </a:extLst>
          </p:cNvPr>
          <p:cNvPicPr>
            <a:picLocks noChangeAspect="1" noChangeArrowheads="1"/>
          </p:cNvPicPr>
          <p:nvPr userDrawn="1"/>
        </p:nvPicPr>
        <p:blipFill>
          <a:blip r:embed="rId14" cstate="print">
            <a:extLst>
              <a:ext uri="{28A0092B-C50C-407E-A947-70E740481C1C}">
                <a14:useLocalDpi xmlns:a14="http://schemas.microsoft.com/office/drawing/2010/main" val="0"/>
              </a:ext>
            </a:extLst>
          </a:blip>
          <a:srcRect/>
          <a:stretch>
            <a:fillRect/>
          </a:stretch>
        </p:blipFill>
        <p:spPr bwMode="auto">
          <a:xfrm>
            <a:off x="150116" y="254487"/>
            <a:ext cx="1998466" cy="66418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99063086"/>
      </p:ext>
    </p:extLst>
  </p:cSld>
  <p:clrMap bg1="lt1" tx1="dk1" bg2="lt2" tx2="dk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 id="2147483692" r:id="rId5"/>
    <p:sldLayoutId id="2147483693" r:id="rId6"/>
    <p:sldLayoutId id="2147483694" r:id="rId7"/>
    <p:sldLayoutId id="2147483695" r:id="rId8"/>
    <p:sldLayoutId id="2147483696" r:id="rId9"/>
    <p:sldLayoutId id="2147483697" r:id="rId10"/>
    <p:sldLayoutId id="2147483698"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www.dbi.scot/" TargetMode="External"/><Relationship Id="rId2" Type="http://schemas.openxmlformats.org/officeDocument/2006/relationships/notesSlide" Target="../notesSlides/notesSlide1.xml"/><Relationship Id="rId1" Type="http://schemas.openxmlformats.org/officeDocument/2006/relationships/slideLayout" Target="../slideLayouts/slideLayout14.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4.xml"/></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2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6.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5.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5.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5.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5.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5.xml"/></Relationships>
</file>

<file path=ppt/slides/_rels/slide13.xml.rels><?xml version="1.0" encoding="UTF-8" standalone="yes"?>
<Relationships xmlns="http://schemas.openxmlformats.org/package/2006/relationships"><Relationship Id="rId3" Type="http://schemas.openxmlformats.org/officeDocument/2006/relationships/hyperlink" Target="https://youtu.be/zBFrPRqHlaE" TargetMode="External"/><Relationship Id="rId2" Type="http://schemas.openxmlformats.org/officeDocument/2006/relationships/notesSlide" Target="../notesSlides/notesSlide13.xml"/><Relationship Id="rId1" Type="http://schemas.openxmlformats.org/officeDocument/2006/relationships/slideLayout" Target="../slideLayouts/slideLayout14.xml"/><Relationship Id="rId4" Type="http://schemas.openxmlformats.org/officeDocument/2006/relationships/hyperlink" Target="https://vimeo.com/274703693" TargetMode="Externa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5.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5.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5.xml"/></Relationships>
</file>

<file path=ppt/slides/_rels/slide1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7.xml"/><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8.xml"/><Relationship Id="rId1" Type="http://schemas.openxmlformats.org/officeDocument/2006/relationships/slideLayout" Target="../slideLayouts/slideLayout4.xml"/><Relationship Id="rId4" Type="http://schemas.openxmlformats.org/officeDocument/2006/relationships/image" Target="../media/image7.png"/></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5.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5.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5.xml"/></Relationships>
</file>

<file path=ppt/slides/_rels/slide2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2.xml"/><Relationship Id="rId1" Type="http://schemas.openxmlformats.org/officeDocument/2006/relationships/slideLayout" Target="../slideLayouts/slideLayout15.xml"/></Relationships>
</file>

<file path=ppt/slides/_rels/slide2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3.xml"/><Relationship Id="rId1" Type="http://schemas.openxmlformats.org/officeDocument/2006/relationships/slideLayout" Target="../slideLayouts/slideLayout14.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5.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685800" y="1517958"/>
            <a:ext cx="7772400" cy="2387600"/>
          </a:xfrm>
        </p:spPr>
        <p:txBody>
          <a:bodyPr>
            <a:normAutofit/>
          </a:bodyPr>
          <a:lstStyle/>
          <a:p>
            <a:pPr algn="l"/>
            <a:r>
              <a:rPr lang="en-US" sz="4000" b="1">
                <a:solidFill>
                  <a:srgbClr val="205867"/>
                </a:solidFill>
                <a:latin typeface="Calibri" panose="020F0502020204030204" pitchFamily="34" charset="0"/>
                <a:cs typeface="Calibri" panose="020F0502020204030204" pitchFamily="34" charset="0"/>
              </a:rPr>
              <a:t>Introduction to Distress Brief Intervention Level 1: Induction</a:t>
            </a:r>
            <a:endParaRPr lang="en-US" sz="4000">
              <a:solidFill>
                <a:srgbClr val="205867"/>
              </a:solidFill>
              <a:latin typeface="Calibri" panose="020F0502020204030204" pitchFamily="34" charset="0"/>
              <a:cs typeface="Calibri" panose="020F0502020204030204" pitchFamily="34" charset="0"/>
            </a:endParaRPr>
          </a:p>
        </p:txBody>
      </p:sp>
      <p:sp>
        <p:nvSpPr>
          <p:cNvPr id="3" name="Rectangle 2"/>
          <p:cNvSpPr/>
          <p:nvPr/>
        </p:nvSpPr>
        <p:spPr>
          <a:xfrm>
            <a:off x="251520" y="5267537"/>
            <a:ext cx="4961459" cy="1446550"/>
          </a:xfrm>
          <a:prstGeom prst="rect">
            <a:avLst/>
          </a:prstGeom>
        </p:spPr>
        <p:txBody>
          <a:bodyPr wrap="square">
            <a:spAutoFit/>
          </a:bodyPr>
          <a:lstStyle/>
          <a:p>
            <a:r>
              <a:rPr lang="en-US" b="1">
                <a:solidFill>
                  <a:srgbClr val="205867"/>
                </a:solidFill>
              </a:rPr>
              <a:t>Professor Rory O’Connor</a:t>
            </a:r>
          </a:p>
          <a:p>
            <a:r>
              <a:rPr lang="en-US" b="1">
                <a:solidFill>
                  <a:srgbClr val="205867"/>
                </a:solidFill>
              </a:rPr>
              <a:t>Dr Jack Melson</a:t>
            </a:r>
          </a:p>
          <a:p>
            <a:r>
              <a:rPr lang="en-US" b="1">
                <a:solidFill>
                  <a:srgbClr val="205867"/>
                </a:solidFill>
              </a:rPr>
              <a:t>Dr Karen Wetherall</a:t>
            </a:r>
          </a:p>
          <a:p>
            <a:r>
              <a:rPr lang="en-US" b="1">
                <a:solidFill>
                  <a:srgbClr val="205867"/>
                </a:solidFill>
              </a:rPr>
              <a:t>Krystyna Loney </a:t>
            </a:r>
          </a:p>
          <a:p>
            <a:r>
              <a:rPr lang="en-US" sz="1600">
                <a:solidFill>
                  <a:srgbClr val="205867"/>
                </a:solidFill>
              </a:rPr>
              <a:t>School of Health &amp; Wellbeing, University of Glasgow</a:t>
            </a:r>
            <a:endParaRPr lang="en-GB">
              <a:solidFill>
                <a:srgbClr val="205867"/>
              </a:solidFill>
            </a:endParaRPr>
          </a:p>
        </p:txBody>
      </p:sp>
      <p:sp>
        <p:nvSpPr>
          <p:cNvPr id="6" name="Rectangle 5"/>
          <p:cNvSpPr/>
          <p:nvPr/>
        </p:nvSpPr>
        <p:spPr>
          <a:xfrm>
            <a:off x="7164288" y="6012272"/>
            <a:ext cx="1179810" cy="523220"/>
          </a:xfrm>
          <a:prstGeom prst="rect">
            <a:avLst/>
          </a:prstGeom>
        </p:spPr>
        <p:txBody>
          <a:bodyPr wrap="none">
            <a:spAutoFit/>
          </a:bodyPr>
          <a:lstStyle/>
          <a:p>
            <a:r>
              <a:rPr lang="en-GB" sz="1400">
                <a:hlinkClick r:id="rId3"/>
              </a:rPr>
              <a:t>www.dbi.scot</a:t>
            </a:r>
            <a:endParaRPr lang="en-GB" sz="1400"/>
          </a:p>
          <a:p>
            <a:endParaRPr lang="en-GB" sz="1400"/>
          </a:p>
        </p:txBody>
      </p:sp>
      <p:sp>
        <p:nvSpPr>
          <p:cNvPr id="7" name="TextBox 6">
            <a:extLst>
              <a:ext uri="{FF2B5EF4-FFF2-40B4-BE49-F238E27FC236}">
                <a16:creationId xmlns:a16="http://schemas.microsoft.com/office/drawing/2014/main" id="{93B62E90-0DA6-573A-AB31-920958A69EE4}"/>
              </a:ext>
            </a:extLst>
          </p:cNvPr>
          <p:cNvSpPr txBox="1"/>
          <p:nvPr/>
        </p:nvSpPr>
        <p:spPr>
          <a:xfrm>
            <a:off x="6795522" y="6348630"/>
            <a:ext cx="2348478" cy="276999"/>
          </a:xfrm>
          <a:prstGeom prst="rect">
            <a:avLst/>
          </a:prstGeom>
          <a:noFill/>
        </p:spPr>
        <p:txBody>
          <a:bodyPr wrap="square" rtlCol="0">
            <a:spAutoFit/>
          </a:bodyPr>
          <a:lstStyle/>
          <a:p>
            <a:r>
              <a:rPr lang="en-GB" sz="1200"/>
              <a:t>HEALTHCARE MARCH 2024</a:t>
            </a:r>
          </a:p>
        </p:txBody>
      </p:sp>
    </p:spTree>
    <p:extLst>
      <p:ext uri="{BB962C8B-B14F-4D97-AF65-F5344CB8AC3E}">
        <p14:creationId xmlns:p14="http://schemas.microsoft.com/office/powerpoint/2010/main" val="282783739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467544" y="1052736"/>
            <a:ext cx="7846640" cy="938485"/>
          </a:xfrm>
        </p:spPr>
        <p:txBody>
          <a:bodyPr>
            <a:normAutofit/>
          </a:bodyPr>
          <a:lstStyle/>
          <a:p>
            <a:pPr algn="l"/>
            <a:r>
              <a:rPr lang="en-US" sz="3600" b="1">
                <a:solidFill>
                  <a:srgbClr val="205867"/>
                </a:solidFill>
                <a:latin typeface="Calibri" panose="020F0502020204030204" pitchFamily="34" charset="0"/>
                <a:cs typeface="Calibri" panose="020F0502020204030204" pitchFamily="34" charset="0"/>
              </a:rPr>
              <a:t>Overview</a:t>
            </a:r>
          </a:p>
        </p:txBody>
      </p:sp>
      <p:sp>
        <p:nvSpPr>
          <p:cNvPr id="3" name="Subtitle 2"/>
          <p:cNvSpPr>
            <a:spLocks noGrp="1"/>
          </p:cNvSpPr>
          <p:nvPr>
            <p:ph type="subTitle" idx="1"/>
          </p:nvPr>
        </p:nvSpPr>
        <p:spPr>
          <a:xfrm>
            <a:off x="216632" y="2348880"/>
            <a:ext cx="8710736" cy="1655762"/>
          </a:xfrm>
        </p:spPr>
        <p:txBody>
          <a:bodyPr>
            <a:noAutofit/>
          </a:bodyPr>
          <a:lstStyle/>
          <a:p>
            <a:pPr algn="l">
              <a:lnSpc>
                <a:spcPct val="90000"/>
              </a:lnSpc>
            </a:pPr>
            <a:r>
              <a:rPr lang="en-GB" altLang="en-US" sz="3000">
                <a:solidFill>
                  <a:srgbClr val="205867"/>
                </a:solidFill>
                <a:latin typeface="Calibri" panose="020F0502020204030204" pitchFamily="34" charset="0"/>
                <a:cs typeface="Calibri" panose="020F0502020204030204" pitchFamily="34" charset="0"/>
              </a:rPr>
              <a:t>Short introduction to Distress Brief Intervention (DBI)</a:t>
            </a:r>
          </a:p>
          <a:p>
            <a:pPr algn="l">
              <a:lnSpc>
                <a:spcPct val="90000"/>
              </a:lnSpc>
            </a:pPr>
            <a:endParaRPr lang="en-GB" altLang="en-US" sz="2800">
              <a:solidFill>
                <a:srgbClr val="205867"/>
              </a:solidFill>
              <a:latin typeface="Calibri" panose="020F0502020204030204" pitchFamily="34" charset="0"/>
              <a:cs typeface="Calibri" panose="020F0502020204030204" pitchFamily="34" charset="0"/>
            </a:endParaRPr>
          </a:p>
          <a:p>
            <a:pPr marL="457200" indent="-457200" algn="l">
              <a:lnSpc>
                <a:spcPct val="90000"/>
              </a:lnSpc>
              <a:buFont typeface="Calibri" panose="020F0502020204030204" pitchFamily="34" charset="0"/>
              <a:buChar char="–"/>
            </a:pPr>
            <a:r>
              <a:rPr lang="en-GB" altLang="en-US" sz="2800">
                <a:solidFill>
                  <a:srgbClr val="205867"/>
                </a:solidFill>
                <a:latin typeface="Calibri" panose="020F0502020204030204" pitchFamily="34" charset="0"/>
                <a:cs typeface="Calibri" panose="020F0502020204030204" pitchFamily="34" charset="0"/>
              </a:rPr>
              <a:t>Rationale for DBI</a:t>
            </a:r>
          </a:p>
          <a:p>
            <a:pPr marL="457200" indent="-457200" algn="l">
              <a:lnSpc>
                <a:spcPct val="90000"/>
              </a:lnSpc>
              <a:buFont typeface="Calibri" panose="020F0502020204030204" pitchFamily="34" charset="0"/>
              <a:buChar char="–"/>
            </a:pPr>
            <a:endParaRPr lang="en-GB" altLang="en-US" sz="2800">
              <a:solidFill>
                <a:srgbClr val="205867"/>
              </a:solidFill>
              <a:latin typeface="Calibri" panose="020F0502020204030204" pitchFamily="34" charset="0"/>
              <a:cs typeface="Calibri" panose="020F0502020204030204" pitchFamily="34" charset="0"/>
            </a:endParaRPr>
          </a:p>
          <a:p>
            <a:pPr marL="457200" indent="-457200" algn="l">
              <a:lnSpc>
                <a:spcPct val="90000"/>
              </a:lnSpc>
              <a:buFont typeface="Calibri" panose="020F0502020204030204" pitchFamily="34" charset="0"/>
              <a:buChar char="–"/>
            </a:pPr>
            <a:r>
              <a:rPr lang="en-GB" altLang="en-US" sz="2800">
                <a:solidFill>
                  <a:srgbClr val="205867"/>
                </a:solidFill>
                <a:latin typeface="Calibri" panose="020F0502020204030204" pitchFamily="34" charset="0"/>
                <a:cs typeface="Calibri" panose="020F0502020204030204" pitchFamily="34" charset="0"/>
              </a:rPr>
              <a:t>Development of intervention and training</a:t>
            </a:r>
          </a:p>
          <a:p>
            <a:pPr marL="457200" indent="-457200" algn="l">
              <a:lnSpc>
                <a:spcPct val="90000"/>
              </a:lnSpc>
              <a:buFont typeface="Calibri" panose="020F0502020204030204" pitchFamily="34" charset="0"/>
              <a:buChar char="–"/>
            </a:pPr>
            <a:endParaRPr lang="en-GB" altLang="en-US" sz="2800">
              <a:solidFill>
                <a:srgbClr val="205867"/>
              </a:solidFill>
              <a:latin typeface="Calibri" panose="020F0502020204030204" pitchFamily="34" charset="0"/>
              <a:cs typeface="Calibri" panose="020F0502020204030204" pitchFamily="34" charset="0"/>
            </a:endParaRPr>
          </a:p>
          <a:p>
            <a:pPr marL="457200" indent="-457200" algn="l">
              <a:lnSpc>
                <a:spcPct val="90000"/>
              </a:lnSpc>
              <a:buFont typeface="Calibri" panose="020F0502020204030204" pitchFamily="34" charset="0"/>
              <a:buChar char="–"/>
            </a:pPr>
            <a:r>
              <a:rPr lang="en-GB" altLang="en-US" sz="2800">
                <a:solidFill>
                  <a:srgbClr val="205867"/>
                </a:solidFill>
                <a:latin typeface="Calibri" panose="020F0502020204030204" pitchFamily="34" charset="0"/>
                <a:cs typeface="Calibri" panose="020F0502020204030204" pitchFamily="34" charset="0"/>
              </a:rPr>
              <a:t>Induction outline</a:t>
            </a:r>
          </a:p>
          <a:p>
            <a:pPr marL="457200" indent="-457200" algn="l">
              <a:lnSpc>
                <a:spcPct val="90000"/>
              </a:lnSpc>
              <a:buFont typeface="Calibri" panose="020F0502020204030204" pitchFamily="34" charset="0"/>
              <a:buChar char="–"/>
            </a:pPr>
            <a:endParaRPr lang="en-GB" sz="2800" i="1">
              <a:solidFill>
                <a:schemeClr val="tx1"/>
              </a:solidFill>
            </a:endParaRPr>
          </a:p>
          <a:p>
            <a:pPr algn="l">
              <a:lnSpc>
                <a:spcPct val="90000"/>
              </a:lnSpc>
            </a:pPr>
            <a:endParaRPr lang="en-GB" altLang="en-US" sz="1600" b="1">
              <a:solidFill>
                <a:schemeClr val="tx1"/>
              </a:solidFill>
            </a:endParaRPr>
          </a:p>
          <a:p>
            <a:pPr marL="342900" indent="-342900" algn="l">
              <a:lnSpc>
                <a:spcPct val="90000"/>
              </a:lnSpc>
              <a:buFont typeface="Calibri" panose="020F0502020204030204" pitchFamily="34" charset="0"/>
              <a:buChar char="–"/>
            </a:pPr>
            <a:endParaRPr lang="en-GB" altLang="en-US" sz="2000" b="1">
              <a:solidFill>
                <a:schemeClr val="tx1"/>
              </a:solidFill>
            </a:endParaRPr>
          </a:p>
        </p:txBody>
      </p:sp>
    </p:spTree>
    <p:extLst>
      <p:ext uri="{BB962C8B-B14F-4D97-AF65-F5344CB8AC3E}">
        <p14:creationId xmlns:p14="http://schemas.microsoft.com/office/powerpoint/2010/main" val="8161805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479088" y="1168209"/>
            <a:ext cx="6533648" cy="535531"/>
          </a:xfrm>
          <a:prstGeom prst="rect">
            <a:avLst/>
          </a:prstGeom>
        </p:spPr>
        <p:txBody>
          <a:bodyPr wrap="none">
            <a:spAutoFit/>
          </a:bodyPr>
          <a:lstStyle/>
          <a:p>
            <a:pPr>
              <a:lnSpc>
                <a:spcPct val="90000"/>
              </a:lnSpc>
            </a:pPr>
            <a:r>
              <a:rPr lang="en-GB" sz="3200" b="1" i="1">
                <a:solidFill>
                  <a:srgbClr val="205867"/>
                </a:solidFill>
                <a:latin typeface="Calibri" panose="020F0502020204030204" pitchFamily="34" charset="0"/>
                <a:cs typeface="Calibri" panose="020F0502020204030204" pitchFamily="34" charset="0"/>
              </a:rPr>
              <a:t>How confident do you feel right now</a:t>
            </a:r>
            <a:r>
              <a:rPr lang="en-GB" sz="2800" i="1">
                <a:solidFill>
                  <a:srgbClr val="205867"/>
                </a:solidFill>
                <a:latin typeface="Calibri" panose="020F0502020204030204" pitchFamily="34" charset="0"/>
                <a:cs typeface="Calibri" panose="020F0502020204030204" pitchFamily="34" charset="0"/>
              </a:rPr>
              <a:t>?</a:t>
            </a:r>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615098" y="1271883"/>
            <a:ext cx="1340768" cy="1340768"/>
          </a:xfrm>
          <a:prstGeom prst="rect">
            <a:avLst/>
          </a:prstGeom>
        </p:spPr>
      </p:pic>
      <p:graphicFrame>
        <p:nvGraphicFramePr>
          <p:cNvPr id="7" name="Table 6"/>
          <p:cNvGraphicFramePr>
            <a:graphicFrameLocks noGrp="1"/>
          </p:cNvGraphicFramePr>
          <p:nvPr>
            <p:extLst>
              <p:ext uri="{D42A27DB-BD31-4B8C-83A1-F6EECF244321}">
                <p14:modId xmlns:p14="http://schemas.microsoft.com/office/powerpoint/2010/main" val="3606151537"/>
              </p:ext>
            </p:extLst>
          </p:nvPr>
        </p:nvGraphicFramePr>
        <p:xfrm>
          <a:off x="1615504" y="1703740"/>
          <a:ext cx="5912992" cy="5080795"/>
        </p:xfrm>
        <a:graphic>
          <a:graphicData uri="http://schemas.openxmlformats.org/drawingml/2006/table">
            <a:tbl>
              <a:tblPr/>
              <a:tblGrid>
                <a:gridCol w="255457">
                  <a:extLst>
                    <a:ext uri="{9D8B030D-6E8A-4147-A177-3AD203B41FA5}">
                      <a16:colId xmlns:a16="http://schemas.microsoft.com/office/drawing/2014/main" val="3508841683"/>
                    </a:ext>
                  </a:extLst>
                </a:gridCol>
                <a:gridCol w="565569">
                  <a:extLst>
                    <a:ext uri="{9D8B030D-6E8A-4147-A177-3AD203B41FA5}">
                      <a16:colId xmlns:a16="http://schemas.microsoft.com/office/drawing/2014/main" val="485292396"/>
                    </a:ext>
                  </a:extLst>
                </a:gridCol>
                <a:gridCol w="565569">
                  <a:extLst>
                    <a:ext uri="{9D8B030D-6E8A-4147-A177-3AD203B41FA5}">
                      <a16:colId xmlns:a16="http://schemas.microsoft.com/office/drawing/2014/main" val="1178839333"/>
                    </a:ext>
                  </a:extLst>
                </a:gridCol>
                <a:gridCol w="565569">
                  <a:extLst>
                    <a:ext uri="{9D8B030D-6E8A-4147-A177-3AD203B41FA5}">
                      <a16:colId xmlns:a16="http://schemas.microsoft.com/office/drawing/2014/main" val="620066238"/>
                    </a:ext>
                  </a:extLst>
                </a:gridCol>
                <a:gridCol w="566184">
                  <a:extLst>
                    <a:ext uri="{9D8B030D-6E8A-4147-A177-3AD203B41FA5}">
                      <a16:colId xmlns:a16="http://schemas.microsoft.com/office/drawing/2014/main" val="3183034968"/>
                    </a:ext>
                  </a:extLst>
                </a:gridCol>
                <a:gridCol w="565569">
                  <a:extLst>
                    <a:ext uri="{9D8B030D-6E8A-4147-A177-3AD203B41FA5}">
                      <a16:colId xmlns:a16="http://schemas.microsoft.com/office/drawing/2014/main" val="928935153"/>
                    </a:ext>
                  </a:extLst>
                </a:gridCol>
                <a:gridCol w="136520">
                  <a:extLst>
                    <a:ext uri="{9D8B030D-6E8A-4147-A177-3AD203B41FA5}">
                      <a16:colId xmlns:a16="http://schemas.microsoft.com/office/drawing/2014/main" val="2601728536"/>
                    </a:ext>
                  </a:extLst>
                </a:gridCol>
                <a:gridCol w="429049">
                  <a:extLst>
                    <a:ext uri="{9D8B030D-6E8A-4147-A177-3AD203B41FA5}">
                      <a16:colId xmlns:a16="http://schemas.microsoft.com/office/drawing/2014/main" val="355925598"/>
                    </a:ext>
                  </a:extLst>
                </a:gridCol>
                <a:gridCol w="566184">
                  <a:extLst>
                    <a:ext uri="{9D8B030D-6E8A-4147-A177-3AD203B41FA5}">
                      <a16:colId xmlns:a16="http://schemas.microsoft.com/office/drawing/2014/main" val="2064766009"/>
                    </a:ext>
                  </a:extLst>
                </a:gridCol>
                <a:gridCol w="565569">
                  <a:extLst>
                    <a:ext uri="{9D8B030D-6E8A-4147-A177-3AD203B41FA5}">
                      <a16:colId xmlns:a16="http://schemas.microsoft.com/office/drawing/2014/main" val="337366139"/>
                    </a:ext>
                  </a:extLst>
                </a:gridCol>
                <a:gridCol w="565569">
                  <a:extLst>
                    <a:ext uri="{9D8B030D-6E8A-4147-A177-3AD203B41FA5}">
                      <a16:colId xmlns:a16="http://schemas.microsoft.com/office/drawing/2014/main" val="2510464659"/>
                    </a:ext>
                  </a:extLst>
                </a:gridCol>
                <a:gridCol w="566184">
                  <a:extLst>
                    <a:ext uri="{9D8B030D-6E8A-4147-A177-3AD203B41FA5}">
                      <a16:colId xmlns:a16="http://schemas.microsoft.com/office/drawing/2014/main" val="1505890140"/>
                    </a:ext>
                  </a:extLst>
                </a:gridCol>
              </a:tblGrid>
              <a:tr h="615594">
                <a:tc>
                  <a:txBody>
                    <a:bodyPr/>
                    <a:lstStyle/>
                    <a:p>
                      <a:pPr algn="ctr">
                        <a:spcAft>
                          <a:spcPts val="0"/>
                        </a:spcAft>
                      </a:pPr>
                      <a:r>
                        <a:rPr lang="en-GB" sz="1200" b="1">
                          <a:effectLst/>
                          <a:latin typeface="Calibri Light" panose="020F0302020204030204" pitchFamily="34" charset="0"/>
                        </a:rPr>
                        <a:t> </a:t>
                      </a:r>
                      <a:endParaRPr lang="en-GB" sz="1100">
                        <a:effectLst/>
                        <a:latin typeface="Calibri" panose="020F0502020204030204" pitchFamily="34" charset="0"/>
                      </a:endParaRPr>
                    </a:p>
                    <a:p>
                      <a:pPr algn="ctr">
                        <a:spcAft>
                          <a:spcPts val="0"/>
                        </a:spcAft>
                      </a:pPr>
                      <a:r>
                        <a:rPr lang="en-GB" sz="1200" b="1">
                          <a:solidFill>
                            <a:srgbClr val="000000"/>
                          </a:solidFill>
                          <a:effectLst/>
                          <a:latin typeface="Calibri Light" panose="020F0302020204030204" pitchFamily="34" charset="0"/>
                        </a:rPr>
                        <a:t>1</a:t>
                      </a:r>
                      <a:r>
                        <a:rPr lang="en-GB" sz="1200" b="1">
                          <a:effectLst/>
                          <a:latin typeface="Calibri Light" panose="020F0302020204030204" pitchFamily="34" charset="0"/>
                        </a:rPr>
                        <a:t> </a:t>
                      </a:r>
                      <a:endParaRPr lang="en-GB" sz="1100">
                        <a:effectLst/>
                        <a:latin typeface="Calibri" panose="020F0502020204030204" pitchFamily="34" charset="0"/>
                      </a:endParaRPr>
                    </a:p>
                  </a:txBody>
                  <a:tcPr marL="67755" marR="67755" marT="45170" marB="45170" anchor="ctr">
                    <a:lnL w="12700" cap="flat" cmpd="sng" algn="ctr">
                      <a:solidFill>
                        <a:srgbClr val="7030A0"/>
                      </a:solidFill>
                      <a:prstDash val="solid"/>
                      <a:round/>
                      <a:headEnd type="none" w="med" len="med"/>
                      <a:tailEnd type="none" w="med" len="med"/>
                    </a:lnL>
                    <a:lnR>
                      <a:noFill/>
                    </a:lnR>
                    <a:lnT w="12700" cap="flat" cmpd="sng" algn="ctr">
                      <a:solidFill>
                        <a:srgbClr val="7030A0"/>
                      </a:solidFill>
                      <a:prstDash val="solid"/>
                      <a:round/>
                      <a:headEnd type="none" w="med" len="med"/>
                      <a:tailEnd type="none" w="med" len="med"/>
                    </a:lnT>
                    <a:lnB>
                      <a:noFill/>
                    </a:lnB>
                    <a:solidFill>
                      <a:srgbClr val="FEE6F9"/>
                    </a:solidFill>
                  </a:tcPr>
                </a:tc>
                <a:tc gridSpan="11">
                  <a:txBody>
                    <a:bodyPr/>
                    <a:lstStyle/>
                    <a:p>
                      <a:pPr algn="ctr">
                        <a:spcAft>
                          <a:spcPts val="0"/>
                        </a:spcAft>
                      </a:pPr>
                      <a:r>
                        <a:rPr lang="en-US" sz="1200" b="1">
                          <a:effectLst/>
                          <a:latin typeface="Calibri Light" panose="020F0302020204030204" pitchFamily="34" charset="0"/>
                        </a:rPr>
                        <a:t> </a:t>
                      </a:r>
                      <a:endParaRPr lang="en-US" sz="1100">
                        <a:effectLst/>
                        <a:latin typeface="Calibri" panose="020F0502020204030204" pitchFamily="34" charset="0"/>
                      </a:endParaRPr>
                    </a:p>
                    <a:p>
                      <a:pPr algn="ctr">
                        <a:spcAft>
                          <a:spcPts val="0"/>
                        </a:spcAft>
                      </a:pPr>
                      <a:r>
                        <a:rPr lang="en-US" sz="1200" b="1">
                          <a:solidFill>
                            <a:srgbClr val="000000"/>
                          </a:solidFill>
                          <a:effectLst/>
                          <a:latin typeface="Calibri Light" panose="020F0302020204030204" pitchFamily="34" charset="0"/>
                        </a:rPr>
                        <a:t>Understanding distress and contributory factors</a:t>
                      </a:r>
                      <a:r>
                        <a:rPr lang="en-US" sz="1200" b="1">
                          <a:effectLst/>
                          <a:latin typeface="Calibri Light" panose="020F0302020204030204" pitchFamily="34" charset="0"/>
                        </a:rPr>
                        <a:t> </a:t>
                      </a:r>
                      <a:endParaRPr lang="en-US" sz="1100">
                        <a:effectLst/>
                        <a:latin typeface="Calibri" panose="020F0502020204030204" pitchFamily="34" charset="0"/>
                      </a:endParaRPr>
                    </a:p>
                  </a:txBody>
                  <a:tcPr marL="67755" marR="67755" marT="45170" marB="45170" anchor="ctr">
                    <a:lnL>
                      <a:noFill/>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a:noFill/>
                    </a:lnB>
                    <a:solidFill>
                      <a:srgbClr val="FEE6F9"/>
                    </a:solidFill>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extLst>
                  <a:ext uri="{0D108BD9-81ED-4DB2-BD59-A6C34878D82A}">
                    <a16:rowId xmlns:a16="http://schemas.microsoft.com/office/drawing/2014/main" val="515347477"/>
                  </a:ext>
                </a:extLst>
              </a:tr>
              <a:tr h="571547">
                <a:tc>
                  <a:txBody>
                    <a:bodyPr/>
                    <a:lstStyle/>
                    <a:p>
                      <a:pPr algn="ctr">
                        <a:spcAft>
                          <a:spcPts val="0"/>
                        </a:spcAft>
                      </a:pPr>
                      <a:r>
                        <a:rPr lang="en-GB" sz="1100" b="1">
                          <a:effectLst/>
                          <a:latin typeface="Calibri Light" panose="020F0302020204030204" pitchFamily="34" charset="0"/>
                        </a:rPr>
                        <a:t> </a:t>
                      </a:r>
                      <a:endParaRPr lang="en-GB" sz="1100">
                        <a:effectLst/>
                        <a:latin typeface="Calibri" panose="020F0502020204030204" pitchFamily="34" charset="0"/>
                      </a:endParaRPr>
                    </a:p>
                  </a:txBody>
                  <a:tcPr marL="67755" marR="67755" marT="45170" marB="45170" anchor="ctr">
                    <a:lnL w="12700" cap="flat" cmpd="sng" algn="ctr">
                      <a:solidFill>
                        <a:srgbClr val="7030A0"/>
                      </a:solidFill>
                      <a:prstDash val="solid"/>
                      <a:round/>
                      <a:headEnd type="none" w="med" len="med"/>
                      <a:tailEnd type="none" w="med" len="med"/>
                    </a:lnL>
                    <a:lnR>
                      <a:noFill/>
                    </a:lnR>
                    <a:lnT>
                      <a:noFill/>
                    </a:lnT>
                    <a:lnB w="12700" cap="flat" cmpd="sng" algn="ctr">
                      <a:solidFill>
                        <a:srgbClr val="7030A0"/>
                      </a:solidFill>
                      <a:prstDash val="solid"/>
                      <a:round/>
                      <a:headEnd type="none" w="med" len="med"/>
                      <a:tailEnd type="none" w="med" len="med"/>
                    </a:lnB>
                    <a:solidFill>
                      <a:srgbClr val="FEE6F9"/>
                    </a:solidFill>
                  </a:tcPr>
                </a:tc>
                <a:tc>
                  <a:txBody>
                    <a:bodyPr/>
                    <a:lstStyle/>
                    <a:p>
                      <a:pPr algn="ctr">
                        <a:spcAft>
                          <a:spcPts val="0"/>
                        </a:spcAft>
                      </a:pPr>
                      <a:r>
                        <a:rPr lang="en-GB" sz="1100">
                          <a:solidFill>
                            <a:srgbClr val="000000"/>
                          </a:solidFill>
                          <a:effectLst/>
                          <a:latin typeface="Calibri Light" panose="020F0302020204030204" pitchFamily="34" charset="0"/>
                        </a:rPr>
                        <a:t>1</a:t>
                      </a:r>
                      <a:r>
                        <a:rPr lang="en-GB" sz="1100">
                          <a:effectLst/>
                          <a:latin typeface="Calibri Light" panose="020F0302020204030204" pitchFamily="34" charset="0"/>
                        </a:rPr>
                        <a:t> </a:t>
                      </a:r>
                      <a:endParaRPr lang="en-GB" sz="1100">
                        <a:effectLst/>
                        <a:latin typeface="Calibri" panose="020F0502020204030204" pitchFamily="34" charset="0"/>
                      </a:endParaRPr>
                    </a:p>
                    <a:p>
                      <a:pPr algn="ctr">
                        <a:spcAft>
                          <a:spcPts val="0"/>
                        </a:spcAft>
                      </a:pPr>
                      <a:r>
                        <a:rPr lang="en-GB" sz="1100">
                          <a:solidFill>
                            <a:srgbClr val="000000"/>
                          </a:solidFill>
                          <a:effectLst/>
                          <a:latin typeface="Calibri Light" panose="020F0302020204030204" pitchFamily="34" charset="0"/>
                        </a:rPr>
                        <a:t>Lowest</a:t>
                      </a:r>
                      <a:r>
                        <a:rPr lang="en-GB" sz="1100">
                          <a:effectLst/>
                          <a:latin typeface="Calibri Light" panose="020F0302020204030204" pitchFamily="34" charset="0"/>
                        </a:rPr>
                        <a:t> </a:t>
                      </a:r>
                      <a:endParaRPr lang="en-GB" sz="1100">
                        <a:effectLst/>
                        <a:latin typeface="Calibri" panose="020F0502020204030204" pitchFamily="34" charset="0"/>
                      </a:endParaRPr>
                    </a:p>
                  </a:txBody>
                  <a:tcPr marL="67755" marR="67755" marT="45170" marB="45170" anchor="ctr">
                    <a:lnL>
                      <a:noFill/>
                    </a:lnL>
                    <a:lnR>
                      <a:noFill/>
                    </a:lnR>
                    <a:lnT>
                      <a:noFill/>
                    </a:lnT>
                    <a:lnB w="12700" cap="flat" cmpd="sng" algn="ctr">
                      <a:solidFill>
                        <a:srgbClr val="7030A0"/>
                      </a:solidFill>
                      <a:prstDash val="solid"/>
                      <a:round/>
                      <a:headEnd type="none" w="med" len="med"/>
                      <a:tailEnd type="none" w="med" len="med"/>
                    </a:lnB>
                    <a:solidFill>
                      <a:srgbClr val="FEE6F9"/>
                    </a:solidFill>
                  </a:tcPr>
                </a:tc>
                <a:tc>
                  <a:txBody>
                    <a:bodyPr/>
                    <a:lstStyle/>
                    <a:p>
                      <a:pPr algn="ctr">
                        <a:spcAft>
                          <a:spcPts val="0"/>
                        </a:spcAft>
                      </a:pPr>
                      <a:r>
                        <a:rPr lang="en-GB" sz="1100">
                          <a:solidFill>
                            <a:srgbClr val="000000"/>
                          </a:solidFill>
                          <a:effectLst/>
                          <a:latin typeface="Calibri Light" panose="020F0302020204030204" pitchFamily="34" charset="0"/>
                        </a:rPr>
                        <a:t>2</a:t>
                      </a:r>
                      <a:r>
                        <a:rPr lang="en-GB" sz="1100">
                          <a:effectLst/>
                          <a:latin typeface="Calibri Light" panose="020F0302020204030204" pitchFamily="34" charset="0"/>
                        </a:rPr>
                        <a:t> </a:t>
                      </a:r>
                      <a:endParaRPr lang="en-GB" sz="1100">
                        <a:effectLst/>
                        <a:latin typeface="Calibri" panose="020F0502020204030204" pitchFamily="34" charset="0"/>
                      </a:endParaRPr>
                    </a:p>
                  </a:txBody>
                  <a:tcPr marL="67755" marR="67755" marT="45170" marB="45170" anchor="ctr">
                    <a:lnL>
                      <a:noFill/>
                    </a:lnL>
                    <a:lnR>
                      <a:noFill/>
                    </a:lnR>
                    <a:lnT>
                      <a:noFill/>
                    </a:lnT>
                    <a:lnB w="12700" cap="flat" cmpd="sng" algn="ctr">
                      <a:solidFill>
                        <a:srgbClr val="7030A0"/>
                      </a:solidFill>
                      <a:prstDash val="solid"/>
                      <a:round/>
                      <a:headEnd type="none" w="med" len="med"/>
                      <a:tailEnd type="none" w="med" len="med"/>
                    </a:lnB>
                    <a:solidFill>
                      <a:srgbClr val="FEE6F9"/>
                    </a:solidFill>
                  </a:tcPr>
                </a:tc>
                <a:tc>
                  <a:txBody>
                    <a:bodyPr/>
                    <a:lstStyle/>
                    <a:p>
                      <a:pPr algn="ctr">
                        <a:spcAft>
                          <a:spcPts val="0"/>
                        </a:spcAft>
                      </a:pPr>
                      <a:r>
                        <a:rPr lang="en-GB" sz="1100">
                          <a:solidFill>
                            <a:srgbClr val="000000"/>
                          </a:solidFill>
                          <a:effectLst/>
                          <a:latin typeface="Calibri Light" panose="020F0302020204030204" pitchFamily="34" charset="0"/>
                        </a:rPr>
                        <a:t>3</a:t>
                      </a:r>
                      <a:r>
                        <a:rPr lang="en-GB" sz="1100">
                          <a:effectLst/>
                          <a:latin typeface="Calibri Light" panose="020F0302020204030204" pitchFamily="34" charset="0"/>
                        </a:rPr>
                        <a:t> </a:t>
                      </a:r>
                      <a:endParaRPr lang="en-GB" sz="1100">
                        <a:effectLst/>
                        <a:latin typeface="Calibri" panose="020F0502020204030204" pitchFamily="34" charset="0"/>
                      </a:endParaRPr>
                    </a:p>
                  </a:txBody>
                  <a:tcPr marL="67755" marR="67755" marT="45170" marB="45170" anchor="ctr">
                    <a:lnL>
                      <a:noFill/>
                    </a:lnL>
                    <a:lnR>
                      <a:noFill/>
                    </a:lnR>
                    <a:lnT>
                      <a:noFill/>
                    </a:lnT>
                    <a:lnB w="12700" cap="flat" cmpd="sng" algn="ctr">
                      <a:solidFill>
                        <a:srgbClr val="7030A0"/>
                      </a:solidFill>
                      <a:prstDash val="solid"/>
                      <a:round/>
                      <a:headEnd type="none" w="med" len="med"/>
                      <a:tailEnd type="none" w="med" len="med"/>
                    </a:lnB>
                    <a:solidFill>
                      <a:srgbClr val="FEE6F9"/>
                    </a:solidFill>
                  </a:tcPr>
                </a:tc>
                <a:tc>
                  <a:txBody>
                    <a:bodyPr/>
                    <a:lstStyle/>
                    <a:p>
                      <a:pPr algn="ctr">
                        <a:spcAft>
                          <a:spcPts val="0"/>
                        </a:spcAft>
                      </a:pPr>
                      <a:r>
                        <a:rPr lang="en-GB" sz="1100">
                          <a:solidFill>
                            <a:srgbClr val="000000"/>
                          </a:solidFill>
                          <a:effectLst/>
                          <a:latin typeface="Calibri Light" panose="020F0302020204030204" pitchFamily="34" charset="0"/>
                        </a:rPr>
                        <a:t>4</a:t>
                      </a:r>
                      <a:r>
                        <a:rPr lang="en-GB" sz="1100">
                          <a:effectLst/>
                          <a:latin typeface="Calibri Light" panose="020F0302020204030204" pitchFamily="34" charset="0"/>
                        </a:rPr>
                        <a:t> </a:t>
                      </a:r>
                      <a:endParaRPr lang="en-GB" sz="1100">
                        <a:effectLst/>
                        <a:latin typeface="Calibri" panose="020F0502020204030204" pitchFamily="34" charset="0"/>
                      </a:endParaRPr>
                    </a:p>
                  </a:txBody>
                  <a:tcPr marL="67755" marR="67755" marT="45170" marB="45170" anchor="ctr">
                    <a:lnL>
                      <a:noFill/>
                    </a:lnL>
                    <a:lnR>
                      <a:noFill/>
                    </a:lnR>
                    <a:lnT>
                      <a:noFill/>
                    </a:lnT>
                    <a:lnB w="12700" cap="flat" cmpd="sng" algn="ctr">
                      <a:solidFill>
                        <a:srgbClr val="7030A0"/>
                      </a:solidFill>
                      <a:prstDash val="solid"/>
                      <a:round/>
                      <a:headEnd type="none" w="med" len="med"/>
                      <a:tailEnd type="none" w="med" len="med"/>
                    </a:lnB>
                    <a:solidFill>
                      <a:srgbClr val="FEE6F9"/>
                    </a:solidFill>
                  </a:tcPr>
                </a:tc>
                <a:tc gridSpan="2">
                  <a:txBody>
                    <a:bodyPr/>
                    <a:lstStyle/>
                    <a:p>
                      <a:pPr algn="ctr">
                        <a:spcAft>
                          <a:spcPts val="0"/>
                        </a:spcAft>
                      </a:pPr>
                      <a:r>
                        <a:rPr lang="en-GB" sz="1200" b="0">
                          <a:solidFill>
                            <a:srgbClr val="000000"/>
                          </a:solidFill>
                          <a:effectLst/>
                          <a:latin typeface="Calibri Light" panose="020F0302020204030204" pitchFamily="34" charset="0"/>
                        </a:rPr>
                        <a:t>5</a:t>
                      </a:r>
                      <a:r>
                        <a:rPr lang="en-GB" sz="1200" b="0">
                          <a:effectLst/>
                          <a:latin typeface="Calibri Light" panose="020F0302020204030204" pitchFamily="34" charset="0"/>
                        </a:rPr>
                        <a:t> </a:t>
                      </a:r>
                      <a:endParaRPr lang="en-GB" sz="1200" b="0">
                        <a:effectLst/>
                        <a:latin typeface="Calibri" panose="020F0502020204030204" pitchFamily="34" charset="0"/>
                      </a:endParaRPr>
                    </a:p>
                  </a:txBody>
                  <a:tcPr marL="67755" marR="67755" marT="45170" marB="45170" anchor="ctr">
                    <a:lnL>
                      <a:noFill/>
                    </a:lnL>
                    <a:lnR>
                      <a:noFill/>
                    </a:lnR>
                    <a:lnT>
                      <a:noFill/>
                    </a:lnT>
                    <a:lnB w="12700" cap="flat" cmpd="sng" algn="ctr">
                      <a:solidFill>
                        <a:srgbClr val="7030A0"/>
                      </a:solidFill>
                      <a:prstDash val="solid"/>
                      <a:round/>
                      <a:headEnd type="none" w="med" len="med"/>
                      <a:tailEnd type="none" w="med" len="med"/>
                    </a:lnB>
                    <a:solidFill>
                      <a:srgbClr val="FEE6F9"/>
                    </a:solidFill>
                  </a:tcPr>
                </a:tc>
                <a:tc hMerge="1">
                  <a:txBody>
                    <a:bodyPr/>
                    <a:lstStyle/>
                    <a:p>
                      <a:pPr algn="ctr">
                        <a:spcAft>
                          <a:spcPts val="0"/>
                        </a:spcAft>
                      </a:pPr>
                      <a:r>
                        <a:rPr lang="en-GB" sz="1100">
                          <a:solidFill>
                            <a:srgbClr val="000000"/>
                          </a:solidFill>
                          <a:effectLst/>
                          <a:latin typeface="Calibri Light" panose="020F0302020204030204" pitchFamily="34" charset="0"/>
                        </a:rPr>
                        <a:t>6</a:t>
                      </a:r>
                      <a:r>
                        <a:rPr lang="en-GB" sz="1100">
                          <a:effectLst/>
                          <a:latin typeface="Calibri Light" panose="020F0302020204030204" pitchFamily="34" charset="0"/>
                        </a:rPr>
                        <a:t> </a:t>
                      </a:r>
                      <a:endParaRPr lang="en-GB" sz="1100">
                        <a:effectLst/>
                        <a:latin typeface="Calibri" panose="020F0502020204030204" pitchFamily="34" charset="0"/>
                      </a:endParaRPr>
                    </a:p>
                  </a:txBody>
                  <a:tcPr marL="67755" marR="67755" marT="45170" marB="45170" anchor="ctr">
                    <a:lnL>
                      <a:noFill/>
                    </a:lnL>
                    <a:lnR>
                      <a:noFill/>
                    </a:lnR>
                    <a:lnT>
                      <a:noFill/>
                    </a:lnT>
                    <a:lnB w="12700" cap="flat" cmpd="sng" algn="ctr">
                      <a:solidFill>
                        <a:srgbClr val="7030A0"/>
                      </a:solidFill>
                      <a:prstDash val="solid"/>
                      <a:round/>
                      <a:headEnd type="none" w="med" len="med"/>
                      <a:tailEnd type="none" w="med" len="med"/>
                    </a:lnB>
                    <a:solidFill>
                      <a:srgbClr val="FEE6F9"/>
                    </a:solidFill>
                  </a:tcPr>
                </a:tc>
                <a:tc>
                  <a:txBody>
                    <a:bodyPr/>
                    <a:lstStyle/>
                    <a:p>
                      <a:pPr algn="ctr">
                        <a:spcAft>
                          <a:spcPts val="0"/>
                        </a:spcAft>
                      </a:pPr>
                      <a:r>
                        <a:rPr lang="en-GB" sz="1100">
                          <a:solidFill>
                            <a:srgbClr val="000000"/>
                          </a:solidFill>
                          <a:effectLst/>
                          <a:latin typeface="Calibri Light" panose="020F0302020204030204" pitchFamily="34" charset="0"/>
                        </a:rPr>
                        <a:t>6</a:t>
                      </a:r>
                      <a:r>
                        <a:rPr lang="en-GB" sz="1100">
                          <a:effectLst/>
                          <a:latin typeface="Calibri Light" panose="020F0302020204030204" pitchFamily="34" charset="0"/>
                        </a:rPr>
                        <a:t> </a:t>
                      </a:r>
                      <a:endParaRPr lang="en-GB" sz="1100">
                        <a:effectLst/>
                        <a:latin typeface="Calibri" panose="020F0502020204030204" pitchFamily="34" charset="0"/>
                      </a:endParaRPr>
                    </a:p>
                  </a:txBody>
                  <a:tcPr marL="67755" marR="67755" marT="45170" marB="45170" anchor="ctr">
                    <a:lnL>
                      <a:noFill/>
                    </a:lnL>
                    <a:lnR>
                      <a:noFill/>
                    </a:lnR>
                    <a:lnT>
                      <a:noFill/>
                    </a:lnT>
                    <a:lnB w="12700" cap="flat" cmpd="sng" algn="ctr">
                      <a:solidFill>
                        <a:srgbClr val="7030A0"/>
                      </a:solidFill>
                      <a:prstDash val="solid"/>
                      <a:round/>
                      <a:headEnd type="none" w="med" len="med"/>
                      <a:tailEnd type="none" w="med" len="med"/>
                    </a:lnB>
                    <a:solidFill>
                      <a:srgbClr val="FEE6F9"/>
                    </a:solidFill>
                  </a:tcPr>
                </a:tc>
                <a:tc>
                  <a:txBody>
                    <a:bodyPr/>
                    <a:lstStyle/>
                    <a:p>
                      <a:pPr algn="ctr">
                        <a:spcAft>
                          <a:spcPts val="0"/>
                        </a:spcAft>
                      </a:pPr>
                      <a:r>
                        <a:rPr lang="en-GB" sz="1100">
                          <a:solidFill>
                            <a:srgbClr val="000000"/>
                          </a:solidFill>
                          <a:effectLst/>
                          <a:latin typeface="Calibri Light" panose="020F0302020204030204" pitchFamily="34" charset="0"/>
                        </a:rPr>
                        <a:t>7</a:t>
                      </a:r>
                      <a:r>
                        <a:rPr lang="en-GB" sz="1100">
                          <a:effectLst/>
                          <a:latin typeface="Calibri Light" panose="020F0302020204030204" pitchFamily="34" charset="0"/>
                        </a:rPr>
                        <a:t> </a:t>
                      </a:r>
                      <a:endParaRPr lang="en-GB" sz="1100">
                        <a:effectLst/>
                        <a:latin typeface="Calibri" panose="020F0502020204030204" pitchFamily="34" charset="0"/>
                      </a:endParaRPr>
                    </a:p>
                  </a:txBody>
                  <a:tcPr marL="67755" marR="67755" marT="45170" marB="45170" anchor="ctr">
                    <a:lnL>
                      <a:noFill/>
                    </a:lnL>
                    <a:lnR>
                      <a:noFill/>
                    </a:lnR>
                    <a:lnT>
                      <a:noFill/>
                    </a:lnT>
                    <a:lnB w="12700" cap="flat" cmpd="sng" algn="ctr">
                      <a:solidFill>
                        <a:srgbClr val="7030A0"/>
                      </a:solidFill>
                      <a:prstDash val="solid"/>
                      <a:round/>
                      <a:headEnd type="none" w="med" len="med"/>
                      <a:tailEnd type="none" w="med" len="med"/>
                    </a:lnB>
                    <a:solidFill>
                      <a:srgbClr val="FEE6F9"/>
                    </a:solidFill>
                  </a:tcPr>
                </a:tc>
                <a:tc>
                  <a:txBody>
                    <a:bodyPr/>
                    <a:lstStyle/>
                    <a:p>
                      <a:pPr algn="ctr">
                        <a:spcAft>
                          <a:spcPts val="0"/>
                        </a:spcAft>
                      </a:pPr>
                      <a:r>
                        <a:rPr lang="en-GB" sz="1100">
                          <a:solidFill>
                            <a:srgbClr val="000000"/>
                          </a:solidFill>
                          <a:effectLst/>
                          <a:latin typeface="Calibri Light" panose="020F0302020204030204" pitchFamily="34" charset="0"/>
                        </a:rPr>
                        <a:t>8</a:t>
                      </a:r>
                      <a:r>
                        <a:rPr lang="en-GB" sz="1100">
                          <a:effectLst/>
                          <a:latin typeface="Calibri Light" panose="020F0302020204030204" pitchFamily="34" charset="0"/>
                        </a:rPr>
                        <a:t> </a:t>
                      </a:r>
                      <a:endParaRPr lang="en-GB" sz="1100">
                        <a:effectLst/>
                        <a:latin typeface="Calibri" panose="020F0502020204030204" pitchFamily="34" charset="0"/>
                      </a:endParaRPr>
                    </a:p>
                  </a:txBody>
                  <a:tcPr marL="67755" marR="67755" marT="45170" marB="45170" anchor="ctr">
                    <a:lnL>
                      <a:noFill/>
                    </a:lnL>
                    <a:lnR>
                      <a:noFill/>
                    </a:lnR>
                    <a:lnT>
                      <a:noFill/>
                    </a:lnT>
                    <a:lnB w="12700" cap="flat" cmpd="sng" algn="ctr">
                      <a:solidFill>
                        <a:srgbClr val="7030A0"/>
                      </a:solidFill>
                      <a:prstDash val="solid"/>
                      <a:round/>
                      <a:headEnd type="none" w="med" len="med"/>
                      <a:tailEnd type="none" w="med" len="med"/>
                    </a:lnB>
                    <a:solidFill>
                      <a:srgbClr val="FEE6F9"/>
                    </a:solidFill>
                  </a:tcPr>
                </a:tc>
                <a:tc>
                  <a:txBody>
                    <a:bodyPr/>
                    <a:lstStyle/>
                    <a:p>
                      <a:pPr algn="ctr">
                        <a:spcAft>
                          <a:spcPts val="0"/>
                        </a:spcAft>
                      </a:pPr>
                      <a:r>
                        <a:rPr lang="en-GB" sz="1100">
                          <a:solidFill>
                            <a:srgbClr val="000000"/>
                          </a:solidFill>
                          <a:effectLst/>
                          <a:latin typeface="Calibri Light" panose="020F0302020204030204" pitchFamily="34" charset="0"/>
                        </a:rPr>
                        <a:t>9</a:t>
                      </a:r>
                      <a:r>
                        <a:rPr lang="en-GB" sz="1100">
                          <a:effectLst/>
                          <a:latin typeface="Calibri Light" panose="020F0302020204030204" pitchFamily="34" charset="0"/>
                        </a:rPr>
                        <a:t> </a:t>
                      </a:r>
                      <a:endParaRPr lang="en-GB" sz="1100">
                        <a:effectLst/>
                        <a:latin typeface="Calibri" panose="020F0502020204030204" pitchFamily="34" charset="0"/>
                      </a:endParaRPr>
                    </a:p>
                  </a:txBody>
                  <a:tcPr marL="67755" marR="67755" marT="45170" marB="45170" anchor="ctr">
                    <a:lnL>
                      <a:noFill/>
                    </a:lnL>
                    <a:lnR>
                      <a:noFill/>
                    </a:lnR>
                    <a:lnT>
                      <a:noFill/>
                    </a:lnT>
                    <a:lnB w="12700" cap="flat" cmpd="sng" algn="ctr">
                      <a:solidFill>
                        <a:srgbClr val="7030A0"/>
                      </a:solidFill>
                      <a:prstDash val="solid"/>
                      <a:round/>
                      <a:headEnd type="none" w="med" len="med"/>
                      <a:tailEnd type="none" w="med" len="med"/>
                    </a:lnB>
                    <a:solidFill>
                      <a:srgbClr val="FEE6F9"/>
                    </a:solidFill>
                  </a:tcPr>
                </a:tc>
                <a:tc>
                  <a:txBody>
                    <a:bodyPr/>
                    <a:lstStyle/>
                    <a:p>
                      <a:pPr algn="ctr">
                        <a:spcAft>
                          <a:spcPts val="0"/>
                        </a:spcAft>
                      </a:pPr>
                      <a:r>
                        <a:rPr lang="en-GB" sz="1100">
                          <a:solidFill>
                            <a:srgbClr val="000000"/>
                          </a:solidFill>
                          <a:effectLst/>
                          <a:latin typeface="Calibri Light" panose="020F0302020204030204" pitchFamily="34" charset="0"/>
                        </a:rPr>
                        <a:t>10</a:t>
                      </a:r>
                      <a:r>
                        <a:rPr lang="en-GB" sz="1100">
                          <a:effectLst/>
                          <a:latin typeface="Calibri Light" panose="020F0302020204030204" pitchFamily="34" charset="0"/>
                        </a:rPr>
                        <a:t> </a:t>
                      </a:r>
                      <a:endParaRPr lang="en-GB" sz="1100">
                        <a:effectLst/>
                        <a:latin typeface="Calibri" panose="020F0502020204030204" pitchFamily="34" charset="0"/>
                      </a:endParaRPr>
                    </a:p>
                    <a:p>
                      <a:pPr algn="ctr">
                        <a:spcAft>
                          <a:spcPts val="0"/>
                        </a:spcAft>
                      </a:pPr>
                      <a:r>
                        <a:rPr lang="en-GB" sz="1100">
                          <a:solidFill>
                            <a:srgbClr val="000000"/>
                          </a:solidFill>
                          <a:effectLst/>
                          <a:latin typeface="Calibri Light" panose="020F0302020204030204" pitchFamily="34" charset="0"/>
                        </a:rPr>
                        <a:t>Highest</a:t>
                      </a:r>
                      <a:r>
                        <a:rPr lang="en-GB" sz="1100">
                          <a:effectLst/>
                          <a:latin typeface="Calibri Light" panose="020F0302020204030204" pitchFamily="34" charset="0"/>
                        </a:rPr>
                        <a:t> </a:t>
                      </a:r>
                      <a:endParaRPr lang="en-GB" sz="1100">
                        <a:effectLst/>
                        <a:latin typeface="Calibri" panose="020F0502020204030204" pitchFamily="34" charset="0"/>
                      </a:endParaRPr>
                    </a:p>
                  </a:txBody>
                  <a:tcPr marL="67755" marR="67755" marT="45170" marB="45170" anchor="ctr">
                    <a:lnL>
                      <a:noFill/>
                    </a:lnL>
                    <a:lnR w="12700" cap="flat" cmpd="sng" algn="ctr">
                      <a:solidFill>
                        <a:srgbClr val="7030A0"/>
                      </a:solidFill>
                      <a:prstDash val="solid"/>
                      <a:round/>
                      <a:headEnd type="none" w="med" len="med"/>
                      <a:tailEnd type="none" w="med" len="med"/>
                    </a:lnR>
                    <a:lnT>
                      <a:noFill/>
                    </a:lnT>
                    <a:lnB w="12700" cap="flat" cmpd="sng" algn="ctr">
                      <a:solidFill>
                        <a:srgbClr val="7030A0"/>
                      </a:solidFill>
                      <a:prstDash val="solid"/>
                      <a:round/>
                      <a:headEnd type="none" w="med" len="med"/>
                      <a:tailEnd type="none" w="med" len="med"/>
                    </a:lnB>
                    <a:solidFill>
                      <a:srgbClr val="FEE6F9"/>
                    </a:solidFill>
                  </a:tcPr>
                </a:tc>
                <a:extLst>
                  <a:ext uri="{0D108BD9-81ED-4DB2-BD59-A6C34878D82A}">
                    <a16:rowId xmlns:a16="http://schemas.microsoft.com/office/drawing/2014/main" val="2002476367"/>
                  </a:ext>
                </a:extLst>
              </a:tr>
              <a:tr h="248538">
                <a:tc>
                  <a:txBody>
                    <a:bodyPr/>
                    <a:lstStyle/>
                    <a:p>
                      <a:pPr algn="ctr">
                        <a:spcAft>
                          <a:spcPts val="0"/>
                        </a:spcAft>
                      </a:pPr>
                      <a:r>
                        <a:rPr lang="en-GB" sz="1100" b="1">
                          <a:effectLst/>
                          <a:latin typeface="Calibri Light" panose="020F0302020204030204" pitchFamily="34" charset="0"/>
                        </a:rPr>
                        <a:t> </a:t>
                      </a:r>
                      <a:endParaRPr lang="en-GB" sz="1100">
                        <a:effectLst/>
                        <a:latin typeface="Calibri" panose="020F0502020204030204" pitchFamily="34" charset="0"/>
                      </a:endParaRPr>
                    </a:p>
                  </a:txBody>
                  <a:tcPr marL="67755" marR="67755" marT="45170" marB="45170" anchor="ctr">
                    <a:lnL w="12700" cap="flat" cmpd="sng" algn="ctr">
                      <a:solidFill>
                        <a:srgbClr val="7030A0"/>
                      </a:solidFill>
                      <a:prstDash val="solid"/>
                      <a:round/>
                      <a:headEnd type="none" w="med" len="med"/>
                      <a:tailEnd type="none" w="med" len="med"/>
                    </a:lnL>
                    <a:lnR>
                      <a:noFill/>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solidFill>
                      <a:srgbClr val="FFFFFF"/>
                    </a:solidFill>
                  </a:tcPr>
                </a:tc>
                <a:tc>
                  <a:txBody>
                    <a:bodyPr/>
                    <a:lstStyle/>
                    <a:p>
                      <a:pPr algn="ctr">
                        <a:spcAft>
                          <a:spcPts val="0"/>
                        </a:spcAft>
                      </a:pPr>
                      <a:r>
                        <a:rPr lang="en-GB" sz="1100">
                          <a:effectLst/>
                          <a:latin typeface="Calibri Light" panose="020F0302020204030204" pitchFamily="34" charset="0"/>
                        </a:rPr>
                        <a:t> </a:t>
                      </a:r>
                      <a:endParaRPr lang="en-GB" sz="1100">
                        <a:effectLst/>
                        <a:latin typeface="Calibri" panose="020F0502020204030204" pitchFamily="34" charset="0"/>
                      </a:endParaRPr>
                    </a:p>
                  </a:txBody>
                  <a:tcPr marL="67755" marR="67755" marT="45170" marB="45170" anchor="ctr">
                    <a:lnL>
                      <a:noFill/>
                    </a:lnL>
                    <a:lnR>
                      <a:noFill/>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solidFill>
                      <a:srgbClr val="FFFFFF"/>
                    </a:solidFill>
                  </a:tcPr>
                </a:tc>
                <a:tc>
                  <a:txBody>
                    <a:bodyPr/>
                    <a:lstStyle/>
                    <a:p>
                      <a:pPr algn="ctr">
                        <a:spcAft>
                          <a:spcPts val="0"/>
                        </a:spcAft>
                      </a:pPr>
                      <a:r>
                        <a:rPr lang="en-GB" sz="1100">
                          <a:effectLst/>
                          <a:latin typeface="Calibri Light" panose="020F0302020204030204" pitchFamily="34" charset="0"/>
                        </a:rPr>
                        <a:t> </a:t>
                      </a:r>
                      <a:endParaRPr lang="en-GB" sz="1100">
                        <a:effectLst/>
                        <a:latin typeface="Calibri" panose="020F0502020204030204" pitchFamily="34" charset="0"/>
                      </a:endParaRPr>
                    </a:p>
                  </a:txBody>
                  <a:tcPr marL="67755" marR="67755" marT="45170" marB="45170" anchor="ctr">
                    <a:lnL>
                      <a:noFill/>
                    </a:lnL>
                    <a:lnR>
                      <a:noFill/>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solidFill>
                      <a:srgbClr val="FFFFFF"/>
                    </a:solidFill>
                  </a:tcPr>
                </a:tc>
                <a:tc>
                  <a:txBody>
                    <a:bodyPr/>
                    <a:lstStyle/>
                    <a:p>
                      <a:pPr algn="ctr">
                        <a:spcAft>
                          <a:spcPts val="0"/>
                        </a:spcAft>
                      </a:pPr>
                      <a:r>
                        <a:rPr lang="en-GB" sz="1100">
                          <a:effectLst/>
                          <a:latin typeface="Calibri Light" panose="020F0302020204030204" pitchFamily="34" charset="0"/>
                        </a:rPr>
                        <a:t> </a:t>
                      </a:r>
                      <a:endParaRPr lang="en-GB" sz="1100">
                        <a:effectLst/>
                        <a:latin typeface="Calibri" panose="020F0502020204030204" pitchFamily="34" charset="0"/>
                      </a:endParaRPr>
                    </a:p>
                  </a:txBody>
                  <a:tcPr marL="67755" marR="67755" marT="45170" marB="45170" anchor="ctr">
                    <a:lnL>
                      <a:noFill/>
                    </a:lnL>
                    <a:lnR>
                      <a:noFill/>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solidFill>
                      <a:srgbClr val="FFFFFF"/>
                    </a:solidFill>
                  </a:tcPr>
                </a:tc>
                <a:tc>
                  <a:txBody>
                    <a:bodyPr/>
                    <a:lstStyle/>
                    <a:p>
                      <a:pPr algn="ctr">
                        <a:spcAft>
                          <a:spcPts val="0"/>
                        </a:spcAft>
                      </a:pPr>
                      <a:r>
                        <a:rPr lang="en-GB" sz="1100">
                          <a:effectLst/>
                          <a:latin typeface="Calibri Light" panose="020F0302020204030204" pitchFamily="34" charset="0"/>
                        </a:rPr>
                        <a:t> </a:t>
                      </a:r>
                      <a:endParaRPr lang="en-GB" sz="1100">
                        <a:effectLst/>
                        <a:latin typeface="Calibri" panose="020F0502020204030204" pitchFamily="34" charset="0"/>
                      </a:endParaRPr>
                    </a:p>
                  </a:txBody>
                  <a:tcPr marL="67755" marR="67755" marT="45170" marB="45170" anchor="ctr">
                    <a:lnL>
                      <a:noFill/>
                    </a:lnL>
                    <a:lnR>
                      <a:noFill/>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solidFill>
                      <a:srgbClr val="FFFFFF"/>
                    </a:solidFill>
                  </a:tcPr>
                </a:tc>
                <a:tc gridSpan="2">
                  <a:txBody>
                    <a:bodyPr/>
                    <a:lstStyle/>
                    <a:p>
                      <a:pPr algn="ctr">
                        <a:spcAft>
                          <a:spcPts val="0"/>
                        </a:spcAft>
                      </a:pPr>
                      <a:r>
                        <a:rPr lang="en-GB" sz="1100">
                          <a:effectLst/>
                          <a:latin typeface="Calibri Light" panose="020F0302020204030204" pitchFamily="34" charset="0"/>
                        </a:rPr>
                        <a:t> </a:t>
                      </a:r>
                      <a:endParaRPr lang="en-GB" sz="1100">
                        <a:effectLst/>
                        <a:latin typeface="Calibri" panose="020F0502020204030204" pitchFamily="34" charset="0"/>
                      </a:endParaRPr>
                    </a:p>
                  </a:txBody>
                  <a:tcPr marL="67755" marR="67755" marT="45170" marB="45170" anchor="ctr">
                    <a:lnL>
                      <a:noFill/>
                    </a:lnL>
                    <a:lnR>
                      <a:noFill/>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solidFill>
                      <a:srgbClr val="FFFFFF"/>
                    </a:solidFill>
                  </a:tcPr>
                </a:tc>
                <a:tc hMerge="1">
                  <a:txBody>
                    <a:bodyPr/>
                    <a:lstStyle/>
                    <a:p>
                      <a:pPr algn="ctr">
                        <a:spcAft>
                          <a:spcPts val="0"/>
                        </a:spcAft>
                      </a:pPr>
                      <a:r>
                        <a:rPr lang="en-GB" sz="1100">
                          <a:effectLst/>
                          <a:latin typeface="Calibri Light" panose="020F0302020204030204" pitchFamily="34" charset="0"/>
                        </a:rPr>
                        <a:t> </a:t>
                      </a:r>
                      <a:endParaRPr lang="en-GB" sz="1100">
                        <a:effectLst/>
                        <a:latin typeface="Calibri" panose="020F0502020204030204" pitchFamily="34" charset="0"/>
                      </a:endParaRPr>
                    </a:p>
                  </a:txBody>
                  <a:tcPr marL="67755" marR="67755" marT="45170" marB="45170" anchor="ctr">
                    <a:lnL>
                      <a:noFill/>
                    </a:lnL>
                    <a:lnR>
                      <a:noFill/>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solidFill>
                      <a:srgbClr val="FFFFFF"/>
                    </a:solidFill>
                  </a:tcPr>
                </a:tc>
                <a:tc>
                  <a:txBody>
                    <a:bodyPr/>
                    <a:lstStyle/>
                    <a:p>
                      <a:pPr algn="ctr">
                        <a:spcAft>
                          <a:spcPts val="0"/>
                        </a:spcAft>
                      </a:pPr>
                      <a:r>
                        <a:rPr lang="en-GB" sz="1100">
                          <a:effectLst/>
                          <a:latin typeface="Calibri Light" panose="020F0302020204030204" pitchFamily="34" charset="0"/>
                        </a:rPr>
                        <a:t> </a:t>
                      </a:r>
                      <a:endParaRPr lang="en-GB" sz="1100">
                        <a:effectLst/>
                        <a:latin typeface="Calibri" panose="020F0502020204030204" pitchFamily="34" charset="0"/>
                      </a:endParaRPr>
                    </a:p>
                  </a:txBody>
                  <a:tcPr marL="67755" marR="67755" marT="45170" marB="45170" anchor="ctr">
                    <a:lnL>
                      <a:noFill/>
                    </a:lnL>
                    <a:lnR>
                      <a:noFill/>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solidFill>
                      <a:srgbClr val="FFFFFF"/>
                    </a:solidFill>
                  </a:tcPr>
                </a:tc>
                <a:tc>
                  <a:txBody>
                    <a:bodyPr/>
                    <a:lstStyle/>
                    <a:p>
                      <a:pPr algn="ctr">
                        <a:spcAft>
                          <a:spcPts val="0"/>
                        </a:spcAft>
                      </a:pPr>
                      <a:r>
                        <a:rPr lang="en-GB" sz="1100">
                          <a:effectLst/>
                          <a:latin typeface="Calibri Light" panose="020F0302020204030204" pitchFamily="34" charset="0"/>
                        </a:rPr>
                        <a:t> </a:t>
                      </a:r>
                      <a:endParaRPr lang="en-GB" sz="1100">
                        <a:effectLst/>
                        <a:latin typeface="Calibri" panose="020F0502020204030204" pitchFamily="34" charset="0"/>
                      </a:endParaRPr>
                    </a:p>
                  </a:txBody>
                  <a:tcPr marL="67755" marR="67755" marT="45170" marB="45170" anchor="ctr">
                    <a:lnL>
                      <a:noFill/>
                    </a:lnL>
                    <a:lnR>
                      <a:noFill/>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solidFill>
                      <a:srgbClr val="FFFFFF"/>
                    </a:solidFill>
                  </a:tcPr>
                </a:tc>
                <a:tc>
                  <a:txBody>
                    <a:bodyPr/>
                    <a:lstStyle/>
                    <a:p>
                      <a:pPr algn="ctr">
                        <a:spcAft>
                          <a:spcPts val="0"/>
                        </a:spcAft>
                      </a:pPr>
                      <a:r>
                        <a:rPr lang="en-GB" sz="1100">
                          <a:effectLst/>
                          <a:latin typeface="Calibri Light" panose="020F0302020204030204" pitchFamily="34" charset="0"/>
                        </a:rPr>
                        <a:t> </a:t>
                      </a:r>
                      <a:endParaRPr lang="en-GB" sz="1100">
                        <a:effectLst/>
                        <a:latin typeface="Calibri" panose="020F0502020204030204" pitchFamily="34" charset="0"/>
                      </a:endParaRPr>
                    </a:p>
                  </a:txBody>
                  <a:tcPr marL="67755" marR="67755" marT="45170" marB="45170" anchor="ctr">
                    <a:lnL>
                      <a:noFill/>
                    </a:lnL>
                    <a:lnR>
                      <a:noFill/>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solidFill>
                      <a:srgbClr val="FFFFFF"/>
                    </a:solidFill>
                  </a:tcPr>
                </a:tc>
                <a:tc>
                  <a:txBody>
                    <a:bodyPr/>
                    <a:lstStyle/>
                    <a:p>
                      <a:pPr algn="ctr">
                        <a:spcAft>
                          <a:spcPts val="0"/>
                        </a:spcAft>
                      </a:pPr>
                      <a:r>
                        <a:rPr lang="en-GB" sz="1100">
                          <a:effectLst/>
                          <a:latin typeface="Calibri Light" panose="020F0302020204030204" pitchFamily="34" charset="0"/>
                        </a:rPr>
                        <a:t> </a:t>
                      </a:r>
                      <a:endParaRPr lang="en-GB" sz="1100">
                        <a:effectLst/>
                        <a:latin typeface="Calibri" panose="020F0502020204030204" pitchFamily="34" charset="0"/>
                      </a:endParaRPr>
                    </a:p>
                  </a:txBody>
                  <a:tcPr marL="67755" marR="67755" marT="45170" marB="45170" anchor="ctr">
                    <a:lnL>
                      <a:noFill/>
                    </a:lnL>
                    <a:lnR>
                      <a:noFill/>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solidFill>
                      <a:srgbClr val="FFFFFF"/>
                    </a:solidFill>
                  </a:tcPr>
                </a:tc>
                <a:tc>
                  <a:txBody>
                    <a:bodyPr/>
                    <a:lstStyle/>
                    <a:p>
                      <a:pPr algn="ctr">
                        <a:spcAft>
                          <a:spcPts val="0"/>
                        </a:spcAft>
                      </a:pPr>
                      <a:r>
                        <a:rPr lang="en-GB" sz="1100">
                          <a:effectLst/>
                          <a:latin typeface="Calibri Light" panose="020F0302020204030204" pitchFamily="34" charset="0"/>
                        </a:rPr>
                        <a:t> </a:t>
                      </a:r>
                      <a:endParaRPr lang="en-GB" sz="1100">
                        <a:effectLst/>
                        <a:latin typeface="Calibri" panose="020F0502020204030204" pitchFamily="34" charset="0"/>
                      </a:endParaRPr>
                    </a:p>
                  </a:txBody>
                  <a:tcPr marL="67755" marR="67755" marT="45170" marB="45170" anchor="ctr">
                    <a:lnL>
                      <a:noFill/>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solidFill>
                      <a:srgbClr val="FFFFFF"/>
                    </a:solidFill>
                  </a:tcPr>
                </a:tc>
                <a:extLst>
                  <a:ext uri="{0D108BD9-81ED-4DB2-BD59-A6C34878D82A}">
                    <a16:rowId xmlns:a16="http://schemas.microsoft.com/office/drawing/2014/main" val="1705601720"/>
                  </a:ext>
                </a:extLst>
              </a:tr>
              <a:tr h="439407">
                <a:tc>
                  <a:txBody>
                    <a:bodyPr/>
                    <a:lstStyle/>
                    <a:p>
                      <a:pPr algn="ctr">
                        <a:spcAft>
                          <a:spcPts val="0"/>
                        </a:spcAft>
                      </a:pPr>
                      <a:r>
                        <a:rPr lang="en-GB" sz="1200" b="1">
                          <a:solidFill>
                            <a:srgbClr val="000000"/>
                          </a:solidFill>
                          <a:effectLst/>
                          <a:latin typeface="Calibri Light" panose="020F0302020204030204" pitchFamily="34" charset="0"/>
                        </a:rPr>
                        <a:t>2</a:t>
                      </a:r>
                      <a:r>
                        <a:rPr lang="en-GB" sz="1200" b="1">
                          <a:effectLst/>
                          <a:latin typeface="Calibri Light" panose="020F0302020204030204" pitchFamily="34" charset="0"/>
                        </a:rPr>
                        <a:t> </a:t>
                      </a:r>
                      <a:endParaRPr lang="en-GB" sz="1100">
                        <a:effectLst/>
                        <a:latin typeface="Calibri" panose="020F0502020204030204" pitchFamily="34" charset="0"/>
                      </a:endParaRPr>
                    </a:p>
                  </a:txBody>
                  <a:tcPr marL="67755" marR="67755" marT="45170" marB="45170" anchor="ctr">
                    <a:lnL w="12700" cap="flat" cmpd="sng" algn="ctr">
                      <a:solidFill>
                        <a:srgbClr val="7030A0"/>
                      </a:solidFill>
                      <a:prstDash val="solid"/>
                      <a:round/>
                      <a:headEnd type="none" w="med" len="med"/>
                      <a:tailEnd type="none" w="med" len="med"/>
                    </a:lnL>
                    <a:lnR>
                      <a:noFill/>
                    </a:lnR>
                    <a:lnT w="12700" cap="flat" cmpd="sng" algn="ctr">
                      <a:solidFill>
                        <a:srgbClr val="7030A0"/>
                      </a:solidFill>
                      <a:prstDash val="solid"/>
                      <a:round/>
                      <a:headEnd type="none" w="med" len="med"/>
                      <a:tailEnd type="none" w="med" len="med"/>
                    </a:lnT>
                    <a:lnB>
                      <a:noFill/>
                    </a:lnB>
                    <a:solidFill>
                      <a:srgbClr val="FEE6F9"/>
                    </a:solidFill>
                  </a:tcPr>
                </a:tc>
                <a:tc gridSpan="11">
                  <a:txBody>
                    <a:bodyPr/>
                    <a:lstStyle/>
                    <a:p>
                      <a:pPr algn="ctr">
                        <a:spcAft>
                          <a:spcPts val="0"/>
                        </a:spcAft>
                      </a:pPr>
                      <a:r>
                        <a:rPr lang="en-US" sz="1200" b="1">
                          <a:solidFill>
                            <a:srgbClr val="000000"/>
                          </a:solidFill>
                          <a:effectLst/>
                          <a:latin typeface="Calibri Light" panose="020F0302020204030204" pitchFamily="34" charset="0"/>
                        </a:rPr>
                        <a:t>Providing a brief compassionate frontline response to someone in distress</a:t>
                      </a:r>
                      <a:r>
                        <a:rPr lang="en-US" sz="1200">
                          <a:effectLst/>
                          <a:latin typeface="Calibri Light" panose="020F0302020204030204" pitchFamily="34" charset="0"/>
                        </a:rPr>
                        <a:t> </a:t>
                      </a:r>
                      <a:endParaRPr lang="en-US" sz="1100">
                        <a:effectLst/>
                        <a:latin typeface="Calibri" panose="020F0502020204030204" pitchFamily="34" charset="0"/>
                      </a:endParaRPr>
                    </a:p>
                  </a:txBody>
                  <a:tcPr marL="67755" marR="67755" marT="45170" marB="45170" anchor="ctr">
                    <a:lnL>
                      <a:noFill/>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a:noFill/>
                    </a:lnB>
                    <a:solidFill>
                      <a:srgbClr val="FEE6F9"/>
                    </a:solidFill>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extLst>
                  <a:ext uri="{0D108BD9-81ED-4DB2-BD59-A6C34878D82A}">
                    <a16:rowId xmlns:a16="http://schemas.microsoft.com/office/drawing/2014/main" val="3505060725"/>
                  </a:ext>
                </a:extLst>
              </a:tr>
              <a:tr h="571547">
                <a:tc>
                  <a:txBody>
                    <a:bodyPr/>
                    <a:lstStyle/>
                    <a:p>
                      <a:pPr algn="ctr">
                        <a:spcAft>
                          <a:spcPts val="0"/>
                        </a:spcAft>
                      </a:pPr>
                      <a:r>
                        <a:rPr lang="en-GB" sz="1100" b="1">
                          <a:effectLst/>
                          <a:latin typeface="Calibri Light" panose="020F0302020204030204" pitchFamily="34" charset="0"/>
                        </a:rPr>
                        <a:t> </a:t>
                      </a:r>
                      <a:endParaRPr lang="en-GB" sz="1100">
                        <a:effectLst/>
                        <a:latin typeface="Calibri" panose="020F0502020204030204" pitchFamily="34" charset="0"/>
                      </a:endParaRPr>
                    </a:p>
                  </a:txBody>
                  <a:tcPr marL="67755" marR="67755" marT="45170" marB="45170" anchor="ctr">
                    <a:lnL w="12700" cap="flat" cmpd="sng" algn="ctr">
                      <a:solidFill>
                        <a:srgbClr val="7030A0"/>
                      </a:solidFill>
                      <a:prstDash val="solid"/>
                      <a:round/>
                      <a:headEnd type="none" w="med" len="med"/>
                      <a:tailEnd type="none" w="med" len="med"/>
                    </a:lnL>
                    <a:lnR>
                      <a:noFill/>
                    </a:lnR>
                    <a:lnT>
                      <a:noFill/>
                    </a:lnT>
                    <a:lnB w="12700" cap="flat" cmpd="sng" algn="ctr">
                      <a:solidFill>
                        <a:srgbClr val="7030A0"/>
                      </a:solidFill>
                      <a:prstDash val="solid"/>
                      <a:round/>
                      <a:headEnd type="none" w="med" len="med"/>
                      <a:tailEnd type="none" w="med" len="med"/>
                    </a:lnB>
                    <a:solidFill>
                      <a:srgbClr val="FEE6F9"/>
                    </a:solidFill>
                  </a:tcPr>
                </a:tc>
                <a:tc>
                  <a:txBody>
                    <a:bodyPr/>
                    <a:lstStyle/>
                    <a:p>
                      <a:pPr algn="ctr">
                        <a:spcAft>
                          <a:spcPts val="0"/>
                        </a:spcAft>
                      </a:pPr>
                      <a:r>
                        <a:rPr lang="en-GB" sz="1100">
                          <a:solidFill>
                            <a:srgbClr val="000000"/>
                          </a:solidFill>
                          <a:effectLst/>
                          <a:latin typeface="Calibri Light" panose="020F0302020204030204" pitchFamily="34" charset="0"/>
                        </a:rPr>
                        <a:t>1</a:t>
                      </a:r>
                      <a:r>
                        <a:rPr lang="en-GB" sz="1100">
                          <a:effectLst/>
                          <a:latin typeface="Calibri Light" panose="020F0302020204030204" pitchFamily="34" charset="0"/>
                        </a:rPr>
                        <a:t> </a:t>
                      </a:r>
                      <a:endParaRPr lang="en-GB" sz="1100">
                        <a:effectLst/>
                        <a:latin typeface="Calibri" panose="020F0502020204030204" pitchFamily="34" charset="0"/>
                      </a:endParaRPr>
                    </a:p>
                    <a:p>
                      <a:pPr algn="ctr">
                        <a:spcAft>
                          <a:spcPts val="0"/>
                        </a:spcAft>
                      </a:pPr>
                      <a:r>
                        <a:rPr lang="en-GB" sz="1100">
                          <a:solidFill>
                            <a:srgbClr val="000000"/>
                          </a:solidFill>
                          <a:effectLst/>
                          <a:latin typeface="Calibri Light" panose="020F0302020204030204" pitchFamily="34" charset="0"/>
                        </a:rPr>
                        <a:t>Lowest</a:t>
                      </a:r>
                      <a:r>
                        <a:rPr lang="en-GB" sz="1100">
                          <a:effectLst/>
                          <a:latin typeface="Calibri Light" panose="020F0302020204030204" pitchFamily="34" charset="0"/>
                        </a:rPr>
                        <a:t> </a:t>
                      </a:r>
                      <a:endParaRPr lang="en-GB" sz="1100">
                        <a:effectLst/>
                        <a:latin typeface="Calibri" panose="020F0502020204030204" pitchFamily="34" charset="0"/>
                      </a:endParaRPr>
                    </a:p>
                  </a:txBody>
                  <a:tcPr marL="67755" marR="67755" marT="45170" marB="45170" anchor="ctr">
                    <a:lnL>
                      <a:noFill/>
                    </a:lnL>
                    <a:lnR>
                      <a:noFill/>
                    </a:lnR>
                    <a:lnT>
                      <a:noFill/>
                    </a:lnT>
                    <a:lnB w="12700" cap="flat" cmpd="sng" algn="ctr">
                      <a:solidFill>
                        <a:srgbClr val="7030A0"/>
                      </a:solidFill>
                      <a:prstDash val="solid"/>
                      <a:round/>
                      <a:headEnd type="none" w="med" len="med"/>
                      <a:tailEnd type="none" w="med" len="med"/>
                    </a:lnB>
                    <a:solidFill>
                      <a:srgbClr val="FEE6F9"/>
                    </a:solidFill>
                  </a:tcPr>
                </a:tc>
                <a:tc>
                  <a:txBody>
                    <a:bodyPr/>
                    <a:lstStyle/>
                    <a:p>
                      <a:pPr algn="ctr">
                        <a:spcAft>
                          <a:spcPts val="0"/>
                        </a:spcAft>
                      </a:pPr>
                      <a:r>
                        <a:rPr lang="en-GB" sz="1100">
                          <a:solidFill>
                            <a:srgbClr val="000000"/>
                          </a:solidFill>
                          <a:effectLst/>
                          <a:latin typeface="Calibri Light" panose="020F0302020204030204" pitchFamily="34" charset="0"/>
                        </a:rPr>
                        <a:t>2</a:t>
                      </a:r>
                      <a:r>
                        <a:rPr lang="en-GB" sz="1100">
                          <a:effectLst/>
                          <a:latin typeface="Calibri Light" panose="020F0302020204030204" pitchFamily="34" charset="0"/>
                        </a:rPr>
                        <a:t> </a:t>
                      </a:r>
                      <a:endParaRPr lang="en-GB" sz="1100">
                        <a:effectLst/>
                        <a:latin typeface="Calibri" panose="020F0502020204030204" pitchFamily="34" charset="0"/>
                      </a:endParaRPr>
                    </a:p>
                  </a:txBody>
                  <a:tcPr marL="67755" marR="67755" marT="45170" marB="45170" anchor="ctr">
                    <a:lnL>
                      <a:noFill/>
                    </a:lnL>
                    <a:lnR>
                      <a:noFill/>
                    </a:lnR>
                    <a:lnT>
                      <a:noFill/>
                    </a:lnT>
                    <a:lnB w="12700" cap="flat" cmpd="sng" algn="ctr">
                      <a:solidFill>
                        <a:srgbClr val="7030A0"/>
                      </a:solidFill>
                      <a:prstDash val="solid"/>
                      <a:round/>
                      <a:headEnd type="none" w="med" len="med"/>
                      <a:tailEnd type="none" w="med" len="med"/>
                    </a:lnB>
                    <a:solidFill>
                      <a:srgbClr val="FEE6F9"/>
                    </a:solidFill>
                  </a:tcPr>
                </a:tc>
                <a:tc>
                  <a:txBody>
                    <a:bodyPr/>
                    <a:lstStyle/>
                    <a:p>
                      <a:pPr algn="ctr">
                        <a:spcAft>
                          <a:spcPts val="0"/>
                        </a:spcAft>
                      </a:pPr>
                      <a:r>
                        <a:rPr lang="en-GB" sz="1100">
                          <a:solidFill>
                            <a:srgbClr val="000000"/>
                          </a:solidFill>
                          <a:effectLst/>
                          <a:latin typeface="Calibri Light" panose="020F0302020204030204" pitchFamily="34" charset="0"/>
                        </a:rPr>
                        <a:t>3</a:t>
                      </a:r>
                      <a:r>
                        <a:rPr lang="en-GB" sz="1100">
                          <a:effectLst/>
                          <a:latin typeface="Calibri Light" panose="020F0302020204030204" pitchFamily="34" charset="0"/>
                        </a:rPr>
                        <a:t> </a:t>
                      </a:r>
                      <a:endParaRPr lang="en-GB" sz="1100">
                        <a:effectLst/>
                        <a:latin typeface="Calibri" panose="020F0502020204030204" pitchFamily="34" charset="0"/>
                      </a:endParaRPr>
                    </a:p>
                  </a:txBody>
                  <a:tcPr marL="67755" marR="67755" marT="45170" marB="45170" anchor="ctr">
                    <a:lnL>
                      <a:noFill/>
                    </a:lnL>
                    <a:lnR>
                      <a:noFill/>
                    </a:lnR>
                    <a:lnT>
                      <a:noFill/>
                    </a:lnT>
                    <a:lnB w="12700" cap="flat" cmpd="sng" algn="ctr">
                      <a:solidFill>
                        <a:srgbClr val="7030A0"/>
                      </a:solidFill>
                      <a:prstDash val="solid"/>
                      <a:round/>
                      <a:headEnd type="none" w="med" len="med"/>
                      <a:tailEnd type="none" w="med" len="med"/>
                    </a:lnB>
                    <a:solidFill>
                      <a:srgbClr val="FEE6F9"/>
                    </a:solidFill>
                  </a:tcPr>
                </a:tc>
                <a:tc>
                  <a:txBody>
                    <a:bodyPr/>
                    <a:lstStyle/>
                    <a:p>
                      <a:pPr algn="ctr">
                        <a:spcAft>
                          <a:spcPts val="0"/>
                        </a:spcAft>
                      </a:pPr>
                      <a:r>
                        <a:rPr lang="en-GB" sz="1100">
                          <a:solidFill>
                            <a:srgbClr val="000000"/>
                          </a:solidFill>
                          <a:effectLst/>
                          <a:latin typeface="Calibri Light" panose="020F0302020204030204" pitchFamily="34" charset="0"/>
                        </a:rPr>
                        <a:t>4</a:t>
                      </a:r>
                      <a:r>
                        <a:rPr lang="en-GB" sz="1100">
                          <a:effectLst/>
                          <a:latin typeface="Calibri Light" panose="020F0302020204030204" pitchFamily="34" charset="0"/>
                        </a:rPr>
                        <a:t> </a:t>
                      </a:r>
                      <a:endParaRPr lang="en-GB" sz="1100">
                        <a:effectLst/>
                        <a:latin typeface="Calibri" panose="020F0502020204030204" pitchFamily="34" charset="0"/>
                      </a:endParaRPr>
                    </a:p>
                  </a:txBody>
                  <a:tcPr marL="67755" marR="67755" marT="45170" marB="45170" anchor="ctr">
                    <a:lnL>
                      <a:noFill/>
                    </a:lnL>
                    <a:lnR>
                      <a:noFill/>
                    </a:lnR>
                    <a:lnT>
                      <a:noFill/>
                    </a:lnT>
                    <a:lnB w="12700" cap="flat" cmpd="sng" algn="ctr">
                      <a:solidFill>
                        <a:srgbClr val="7030A0"/>
                      </a:solidFill>
                      <a:prstDash val="solid"/>
                      <a:round/>
                      <a:headEnd type="none" w="med" len="med"/>
                      <a:tailEnd type="none" w="med" len="med"/>
                    </a:lnB>
                    <a:solidFill>
                      <a:srgbClr val="FEE6F9"/>
                    </a:solidFill>
                  </a:tcPr>
                </a:tc>
                <a:tc>
                  <a:txBody>
                    <a:bodyPr/>
                    <a:lstStyle/>
                    <a:p>
                      <a:pPr algn="ctr">
                        <a:spcAft>
                          <a:spcPts val="0"/>
                        </a:spcAft>
                      </a:pPr>
                      <a:r>
                        <a:rPr lang="en-GB" sz="1100">
                          <a:solidFill>
                            <a:srgbClr val="000000"/>
                          </a:solidFill>
                          <a:effectLst/>
                          <a:latin typeface="Calibri Light" panose="020F0302020204030204" pitchFamily="34" charset="0"/>
                        </a:rPr>
                        <a:t>5</a:t>
                      </a:r>
                      <a:r>
                        <a:rPr lang="en-GB" sz="1100">
                          <a:effectLst/>
                          <a:latin typeface="Calibri Light" panose="020F0302020204030204" pitchFamily="34" charset="0"/>
                        </a:rPr>
                        <a:t> </a:t>
                      </a:r>
                      <a:endParaRPr lang="en-GB" sz="1100">
                        <a:effectLst/>
                        <a:latin typeface="Calibri" panose="020F0502020204030204" pitchFamily="34" charset="0"/>
                      </a:endParaRPr>
                    </a:p>
                  </a:txBody>
                  <a:tcPr marL="67755" marR="67755" marT="45170" marB="45170" anchor="ctr">
                    <a:lnL>
                      <a:noFill/>
                    </a:lnL>
                    <a:lnR>
                      <a:noFill/>
                    </a:lnR>
                    <a:lnT>
                      <a:noFill/>
                    </a:lnT>
                    <a:lnB w="12700" cap="flat" cmpd="sng" algn="ctr">
                      <a:solidFill>
                        <a:srgbClr val="7030A0"/>
                      </a:solidFill>
                      <a:prstDash val="solid"/>
                      <a:round/>
                      <a:headEnd type="none" w="med" len="med"/>
                      <a:tailEnd type="none" w="med" len="med"/>
                    </a:lnB>
                    <a:solidFill>
                      <a:srgbClr val="FEE6F9"/>
                    </a:solidFill>
                  </a:tcPr>
                </a:tc>
                <a:tc gridSpan="2">
                  <a:txBody>
                    <a:bodyPr/>
                    <a:lstStyle/>
                    <a:p>
                      <a:pPr algn="ctr">
                        <a:spcAft>
                          <a:spcPts val="0"/>
                        </a:spcAft>
                      </a:pPr>
                      <a:r>
                        <a:rPr lang="en-GB" sz="1100">
                          <a:solidFill>
                            <a:srgbClr val="000000"/>
                          </a:solidFill>
                          <a:effectLst/>
                          <a:latin typeface="Calibri Light" panose="020F0302020204030204" pitchFamily="34" charset="0"/>
                        </a:rPr>
                        <a:t>6</a:t>
                      </a:r>
                      <a:r>
                        <a:rPr lang="en-GB" sz="1100">
                          <a:effectLst/>
                          <a:latin typeface="Calibri Light" panose="020F0302020204030204" pitchFamily="34" charset="0"/>
                        </a:rPr>
                        <a:t> </a:t>
                      </a:r>
                      <a:endParaRPr lang="en-GB" sz="1100">
                        <a:effectLst/>
                        <a:latin typeface="Calibri" panose="020F0502020204030204" pitchFamily="34" charset="0"/>
                      </a:endParaRPr>
                    </a:p>
                  </a:txBody>
                  <a:tcPr marL="67755" marR="67755" marT="45170" marB="45170" anchor="ctr">
                    <a:lnL>
                      <a:noFill/>
                    </a:lnL>
                    <a:lnR>
                      <a:noFill/>
                    </a:lnR>
                    <a:lnT>
                      <a:noFill/>
                    </a:lnT>
                    <a:lnB w="12700" cap="flat" cmpd="sng" algn="ctr">
                      <a:solidFill>
                        <a:srgbClr val="7030A0"/>
                      </a:solidFill>
                      <a:prstDash val="solid"/>
                      <a:round/>
                      <a:headEnd type="none" w="med" len="med"/>
                      <a:tailEnd type="none" w="med" len="med"/>
                    </a:lnB>
                    <a:solidFill>
                      <a:srgbClr val="FEE6F9"/>
                    </a:solidFill>
                  </a:tcPr>
                </a:tc>
                <a:tc hMerge="1">
                  <a:txBody>
                    <a:bodyPr/>
                    <a:lstStyle/>
                    <a:p>
                      <a:pPr algn="ctr">
                        <a:spcAft>
                          <a:spcPts val="0"/>
                        </a:spcAft>
                      </a:pPr>
                      <a:endParaRPr lang="en-GB" sz="1100">
                        <a:effectLst/>
                        <a:latin typeface="Calibri" panose="020F0502020204030204" pitchFamily="34" charset="0"/>
                      </a:endParaRPr>
                    </a:p>
                  </a:txBody>
                  <a:tcPr marL="67755" marR="67755" marT="45170" marB="45170" anchor="ctr">
                    <a:lnL>
                      <a:noFill/>
                    </a:lnL>
                    <a:lnR>
                      <a:noFill/>
                    </a:lnR>
                    <a:lnT>
                      <a:noFill/>
                    </a:lnT>
                    <a:lnB w="12700" cap="flat" cmpd="sng" algn="ctr">
                      <a:solidFill>
                        <a:srgbClr val="7030A0"/>
                      </a:solidFill>
                      <a:prstDash val="solid"/>
                      <a:round/>
                      <a:headEnd type="none" w="med" len="med"/>
                      <a:tailEnd type="none" w="med" len="med"/>
                    </a:lnB>
                    <a:solidFill>
                      <a:srgbClr val="FEE6F9"/>
                    </a:solidFill>
                  </a:tcPr>
                </a:tc>
                <a:tc>
                  <a:txBody>
                    <a:bodyPr/>
                    <a:lstStyle/>
                    <a:p>
                      <a:pPr algn="ctr">
                        <a:spcAft>
                          <a:spcPts val="0"/>
                        </a:spcAft>
                      </a:pPr>
                      <a:r>
                        <a:rPr lang="en-GB" sz="1100">
                          <a:solidFill>
                            <a:srgbClr val="000000"/>
                          </a:solidFill>
                          <a:effectLst/>
                          <a:latin typeface="Calibri Light" panose="020F0302020204030204" pitchFamily="34" charset="0"/>
                        </a:rPr>
                        <a:t>7</a:t>
                      </a:r>
                      <a:r>
                        <a:rPr lang="en-GB" sz="1100">
                          <a:effectLst/>
                          <a:latin typeface="Calibri Light" panose="020F0302020204030204" pitchFamily="34" charset="0"/>
                        </a:rPr>
                        <a:t> </a:t>
                      </a:r>
                      <a:endParaRPr lang="en-GB" sz="1100">
                        <a:effectLst/>
                        <a:latin typeface="Calibri" panose="020F0502020204030204" pitchFamily="34" charset="0"/>
                      </a:endParaRPr>
                    </a:p>
                  </a:txBody>
                  <a:tcPr marL="67755" marR="67755" marT="45170" marB="45170" anchor="ctr">
                    <a:lnL>
                      <a:noFill/>
                    </a:lnL>
                    <a:lnR>
                      <a:noFill/>
                    </a:lnR>
                    <a:lnT>
                      <a:noFill/>
                    </a:lnT>
                    <a:lnB w="12700" cap="flat" cmpd="sng" algn="ctr">
                      <a:solidFill>
                        <a:srgbClr val="7030A0"/>
                      </a:solidFill>
                      <a:prstDash val="solid"/>
                      <a:round/>
                      <a:headEnd type="none" w="med" len="med"/>
                      <a:tailEnd type="none" w="med" len="med"/>
                    </a:lnB>
                    <a:solidFill>
                      <a:srgbClr val="FEE6F9"/>
                    </a:solidFill>
                  </a:tcPr>
                </a:tc>
                <a:tc>
                  <a:txBody>
                    <a:bodyPr/>
                    <a:lstStyle/>
                    <a:p>
                      <a:pPr algn="ctr">
                        <a:spcAft>
                          <a:spcPts val="0"/>
                        </a:spcAft>
                      </a:pPr>
                      <a:r>
                        <a:rPr lang="en-GB" sz="1100">
                          <a:solidFill>
                            <a:srgbClr val="000000"/>
                          </a:solidFill>
                          <a:effectLst/>
                          <a:latin typeface="Calibri Light" panose="020F0302020204030204" pitchFamily="34" charset="0"/>
                        </a:rPr>
                        <a:t>8</a:t>
                      </a:r>
                      <a:r>
                        <a:rPr lang="en-GB" sz="1100">
                          <a:effectLst/>
                          <a:latin typeface="Calibri Light" panose="020F0302020204030204" pitchFamily="34" charset="0"/>
                        </a:rPr>
                        <a:t> </a:t>
                      </a:r>
                      <a:endParaRPr lang="en-GB" sz="1100">
                        <a:effectLst/>
                        <a:latin typeface="Calibri" panose="020F0502020204030204" pitchFamily="34" charset="0"/>
                      </a:endParaRPr>
                    </a:p>
                  </a:txBody>
                  <a:tcPr marL="67755" marR="67755" marT="45170" marB="45170" anchor="ctr">
                    <a:lnL>
                      <a:noFill/>
                    </a:lnL>
                    <a:lnR>
                      <a:noFill/>
                    </a:lnR>
                    <a:lnT>
                      <a:noFill/>
                    </a:lnT>
                    <a:lnB w="12700" cap="flat" cmpd="sng" algn="ctr">
                      <a:solidFill>
                        <a:srgbClr val="7030A0"/>
                      </a:solidFill>
                      <a:prstDash val="solid"/>
                      <a:round/>
                      <a:headEnd type="none" w="med" len="med"/>
                      <a:tailEnd type="none" w="med" len="med"/>
                    </a:lnB>
                    <a:solidFill>
                      <a:srgbClr val="FEE6F9"/>
                    </a:solidFill>
                  </a:tcPr>
                </a:tc>
                <a:tc>
                  <a:txBody>
                    <a:bodyPr/>
                    <a:lstStyle/>
                    <a:p>
                      <a:pPr algn="ctr">
                        <a:spcAft>
                          <a:spcPts val="0"/>
                        </a:spcAft>
                      </a:pPr>
                      <a:r>
                        <a:rPr lang="en-GB" sz="1100">
                          <a:solidFill>
                            <a:srgbClr val="000000"/>
                          </a:solidFill>
                          <a:effectLst/>
                          <a:latin typeface="Calibri Light" panose="020F0302020204030204" pitchFamily="34" charset="0"/>
                        </a:rPr>
                        <a:t>9</a:t>
                      </a:r>
                      <a:r>
                        <a:rPr lang="en-GB" sz="1100">
                          <a:effectLst/>
                          <a:latin typeface="Calibri Light" panose="020F0302020204030204" pitchFamily="34" charset="0"/>
                        </a:rPr>
                        <a:t> </a:t>
                      </a:r>
                      <a:endParaRPr lang="en-GB" sz="1100">
                        <a:effectLst/>
                        <a:latin typeface="Calibri" panose="020F0502020204030204" pitchFamily="34" charset="0"/>
                      </a:endParaRPr>
                    </a:p>
                  </a:txBody>
                  <a:tcPr marL="67755" marR="67755" marT="45170" marB="45170" anchor="ctr">
                    <a:lnL>
                      <a:noFill/>
                    </a:lnL>
                    <a:lnR>
                      <a:noFill/>
                    </a:lnR>
                    <a:lnT>
                      <a:noFill/>
                    </a:lnT>
                    <a:lnB w="12700" cap="flat" cmpd="sng" algn="ctr">
                      <a:solidFill>
                        <a:srgbClr val="7030A0"/>
                      </a:solidFill>
                      <a:prstDash val="solid"/>
                      <a:round/>
                      <a:headEnd type="none" w="med" len="med"/>
                      <a:tailEnd type="none" w="med" len="med"/>
                    </a:lnB>
                    <a:solidFill>
                      <a:srgbClr val="FEE6F9"/>
                    </a:solidFill>
                  </a:tcPr>
                </a:tc>
                <a:tc>
                  <a:txBody>
                    <a:bodyPr/>
                    <a:lstStyle/>
                    <a:p>
                      <a:pPr algn="ctr">
                        <a:spcAft>
                          <a:spcPts val="0"/>
                        </a:spcAft>
                      </a:pPr>
                      <a:r>
                        <a:rPr lang="en-GB" sz="1100">
                          <a:solidFill>
                            <a:srgbClr val="000000"/>
                          </a:solidFill>
                          <a:effectLst/>
                          <a:latin typeface="Calibri Light" panose="020F0302020204030204" pitchFamily="34" charset="0"/>
                        </a:rPr>
                        <a:t>10</a:t>
                      </a:r>
                      <a:r>
                        <a:rPr lang="en-GB" sz="1100">
                          <a:effectLst/>
                          <a:latin typeface="Calibri Light" panose="020F0302020204030204" pitchFamily="34" charset="0"/>
                        </a:rPr>
                        <a:t> </a:t>
                      </a:r>
                      <a:endParaRPr lang="en-GB" sz="1100">
                        <a:effectLst/>
                        <a:latin typeface="Calibri" panose="020F0502020204030204" pitchFamily="34" charset="0"/>
                      </a:endParaRPr>
                    </a:p>
                    <a:p>
                      <a:pPr algn="ctr">
                        <a:spcAft>
                          <a:spcPts val="0"/>
                        </a:spcAft>
                      </a:pPr>
                      <a:r>
                        <a:rPr lang="en-GB" sz="1100">
                          <a:solidFill>
                            <a:srgbClr val="000000"/>
                          </a:solidFill>
                          <a:effectLst/>
                          <a:latin typeface="Calibri Light" panose="020F0302020204030204" pitchFamily="34" charset="0"/>
                        </a:rPr>
                        <a:t>Highest</a:t>
                      </a:r>
                      <a:r>
                        <a:rPr lang="en-GB" sz="1100">
                          <a:effectLst/>
                          <a:latin typeface="Calibri Light" panose="020F0302020204030204" pitchFamily="34" charset="0"/>
                        </a:rPr>
                        <a:t> </a:t>
                      </a:r>
                      <a:endParaRPr lang="en-GB" sz="1100">
                        <a:effectLst/>
                        <a:latin typeface="Calibri" panose="020F0502020204030204" pitchFamily="34" charset="0"/>
                      </a:endParaRPr>
                    </a:p>
                  </a:txBody>
                  <a:tcPr marL="67755" marR="67755" marT="45170" marB="45170" anchor="ctr">
                    <a:lnL>
                      <a:noFill/>
                    </a:lnL>
                    <a:lnR w="12700" cap="flat" cmpd="sng" algn="ctr">
                      <a:solidFill>
                        <a:srgbClr val="7030A0"/>
                      </a:solidFill>
                      <a:prstDash val="solid"/>
                      <a:round/>
                      <a:headEnd type="none" w="med" len="med"/>
                      <a:tailEnd type="none" w="med" len="med"/>
                    </a:lnR>
                    <a:lnT>
                      <a:noFill/>
                    </a:lnT>
                    <a:lnB w="12700" cap="flat" cmpd="sng" algn="ctr">
                      <a:solidFill>
                        <a:srgbClr val="7030A0"/>
                      </a:solidFill>
                      <a:prstDash val="solid"/>
                      <a:round/>
                      <a:headEnd type="none" w="med" len="med"/>
                      <a:tailEnd type="none" w="med" len="med"/>
                    </a:lnB>
                    <a:solidFill>
                      <a:srgbClr val="FEE6F9"/>
                    </a:solidFill>
                  </a:tcPr>
                </a:tc>
                <a:extLst>
                  <a:ext uri="{0D108BD9-81ED-4DB2-BD59-A6C34878D82A}">
                    <a16:rowId xmlns:a16="http://schemas.microsoft.com/office/drawing/2014/main" val="2199386624"/>
                  </a:ext>
                </a:extLst>
              </a:tr>
              <a:tr h="248538">
                <a:tc>
                  <a:txBody>
                    <a:bodyPr/>
                    <a:lstStyle/>
                    <a:p>
                      <a:pPr algn="ctr">
                        <a:spcAft>
                          <a:spcPts val="0"/>
                        </a:spcAft>
                      </a:pPr>
                      <a:r>
                        <a:rPr lang="en-GB" sz="1100" b="1">
                          <a:effectLst/>
                          <a:latin typeface="Calibri Light" panose="020F0302020204030204" pitchFamily="34" charset="0"/>
                        </a:rPr>
                        <a:t> </a:t>
                      </a:r>
                      <a:endParaRPr lang="en-GB" sz="1100">
                        <a:effectLst/>
                        <a:latin typeface="Calibri" panose="020F0502020204030204" pitchFamily="34" charset="0"/>
                      </a:endParaRPr>
                    </a:p>
                  </a:txBody>
                  <a:tcPr marL="67755" marR="67755" marT="45170" marB="45170" anchor="ctr">
                    <a:lnL w="12700" cap="flat" cmpd="sng" algn="ctr">
                      <a:solidFill>
                        <a:srgbClr val="7030A0"/>
                      </a:solidFill>
                      <a:prstDash val="solid"/>
                      <a:round/>
                      <a:headEnd type="none" w="med" len="med"/>
                      <a:tailEnd type="none" w="med" len="med"/>
                    </a:lnL>
                    <a:lnR>
                      <a:noFill/>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solidFill>
                      <a:srgbClr val="FFFFFF"/>
                    </a:solidFill>
                  </a:tcPr>
                </a:tc>
                <a:tc>
                  <a:txBody>
                    <a:bodyPr/>
                    <a:lstStyle/>
                    <a:p>
                      <a:pPr algn="ctr">
                        <a:spcAft>
                          <a:spcPts val="0"/>
                        </a:spcAft>
                      </a:pPr>
                      <a:r>
                        <a:rPr lang="en-GB" sz="1100">
                          <a:effectLst/>
                          <a:latin typeface="Calibri Light" panose="020F0302020204030204" pitchFamily="34" charset="0"/>
                        </a:rPr>
                        <a:t> </a:t>
                      </a:r>
                      <a:endParaRPr lang="en-GB" sz="1100">
                        <a:effectLst/>
                        <a:latin typeface="Calibri" panose="020F0502020204030204" pitchFamily="34" charset="0"/>
                      </a:endParaRPr>
                    </a:p>
                  </a:txBody>
                  <a:tcPr marL="67755" marR="67755" marT="45170" marB="45170" anchor="ctr">
                    <a:lnL>
                      <a:noFill/>
                    </a:lnL>
                    <a:lnR>
                      <a:noFill/>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solidFill>
                      <a:srgbClr val="FFFFFF"/>
                    </a:solidFill>
                  </a:tcPr>
                </a:tc>
                <a:tc>
                  <a:txBody>
                    <a:bodyPr/>
                    <a:lstStyle/>
                    <a:p>
                      <a:pPr algn="ctr">
                        <a:spcAft>
                          <a:spcPts val="0"/>
                        </a:spcAft>
                      </a:pPr>
                      <a:r>
                        <a:rPr lang="en-GB" sz="1100">
                          <a:effectLst/>
                          <a:latin typeface="Calibri Light" panose="020F0302020204030204" pitchFamily="34" charset="0"/>
                        </a:rPr>
                        <a:t> </a:t>
                      </a:r>
                      <a:endParaRPr lang="en-GB" sz="1100">
                        <a:effectLst/>
                        <a:latin typeface="Calibri" panose="020F0502020204030204" pitchFamily="34" charset="0"/>
                      </a:endParaRPr>
                    </a:p>
                  </a:txBody>
                  <a:tcPr marL="67755" marR="67755" marT="45170" marB="45170" anchor="ctr">
                    <a:lnL>
                      <a:noFill/>
                    </a:lnL>
                    <a:lnR>
                      <a:noFill/>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solidFill>
                      <a:srgbClr val="FFFFFF"/>
                    </a:solidFill>
                  </a:tcPr>
                </a:tc>
                <a:tc>
                  <a:txBody>
                    <a:bodyPr/>
                    <a:lstStyle/>
                    <a:p>
                      <a:pPr algn="ctr">
                        <a:spcAft>
                          <a:spcPts val="0"/>
                        </a:spcAft>
                      </a:pPr>
                      <a:r>
                        <a:rPr lang="en-GB" sz="1100">
                          <a:effectLst/>
                          <a:latin typeface="Calibri Light" panose="020F0302020204030204" pitchFamily="34" charset="0"/>
                        </a:rPr>
                        <a:t> </a:t>
                      </a:r>
                      <a:endParaRPr lang="en-GB" sz="1100">
                        <a:effectLst/>
                        <a:latin typeface="Calibri" panose="020F0502020204030204" pitchFamily="34" charset="0"/>
                      </a:endParaRPr>
                    </a:p>
                  </a:txBody>
                  <a:tcPr marL="67755" marR="67755" marT="45170" marB="45170" anchor="ctr">
                    <a:lnL>
                      <a:noFill/>
                    </a:lnL>
                    <a:lnR>
                      <a:noFill/>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solidFill>
                      <a:srgbClr val="FFFFFF"/>
                    </a:solidFill>
                  </a:tcPr>
                </a:tc>
                <a:tc>
                  <a:txBody>
                    <a:bodyPr/>
                    <a:lstStyle/>
                    <a:p>
                      <a:pPr algn="ctr">
                        <a:spcAft>
                          <a:spcPts val="0"/>
                        </a:spcAft>
                      </a:pPr>
                      <a:r>
                        <a:rPr lang="en-GB" sz="1100">
                          <a:effectLst/>
                          <a:latin typeface="Calibri Light" panose="020F0302020204030204" pitchFamily="34" charset="0"/>
                        </a:rPr>
                        <a:t> </a:t>
                      </a:r>
                      <a:endParaRPr lang="en-GB" sz="1100">
                        <a:effectLst/>
                        <a:latin typeface="Calibri" panose="020F0502020204030204" pitchFamily="34" charset="0"/>
                      </a:endParaRPr>
                    </a:p>
                  </a:txBody>
                  <a:tcPr marL="67755" marR="67755" marT="45170" marB="45170" anchor="ctr">
                    <a:lnL>
                      <a:noFill/>
                    </a:lnL>
                    <a:lnR>
                      <a:noFill/>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solidFill>
                      <a:srgbClr val="FFFFFF"/>
                    </a:solidFill>
                  </a:tcPr>
                </a:tc>
                <a:tc>
                  <a:txBody>
                    <a:bodyPr/>
                    <a:lstStyle/>
                    <a:p>
                      <a:pPr algn="ctr">
                        <a:spcAft>
                          <a:spcPts val="0"/>
                        </a:spcAft>
                      </a:pPr>
                      <a:r>
                        <a:rPr lang="en-GB" sz="1100">
                          <a:effectLst/>
                          <a:latin typeface="Calibri Light" panose="020F0302020204030204" pitchFamily="34" charset="0"/>
                        </a:rPr>
                        <a:t> </a:t>
                      </a:r>
                      <a:endParaRPr lang="en-GB" sz="1100">
                        <a:effectLst/>
                        <a:latin typeface="Calibri" panose="020F0502020204030204" pitchFamily="34" charset="0"/>
                      </a:endParaRPr>
                    </a:p>
                  </a:txBody>
                  <a:tcPr marL="67755" marR="67755" marT="45170" marB="45170" anchor="ctr">
                    <a:lnL>
                      <a:noFill/>
                    </a:lnL>
                    <a:lnR>
                      <a:noFill/>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solidFill>
                      <a:srgbClr val="FFFFFF"/>
                    </a:solidFill>
                  </a:tcPr>
                </a:tc>
                <a:tc gridSpan="2">
                  <a:txBody>
                    <a:bodyPr/>
                    <a:lstStyle/>
                    <a:p>
                      <a:pPr algn="ctr">
                        <a:spcAft>
                          <a:spcPts val="0"/>
                        </a:spcAft>
                      </a:pPr>
                      <a:r>
                        <a:rPr lang="en-GB" sz="1100">
                          <a:effectLst/>
                          <a:latin typeface="Calibri Light" panose="020F0302020204030204" pitchFamily="34" charset="0"/>
                        </a:rPr>
                        <a:t> </a:t>
                      </a:r>
                      <a:endParaRPr lang="en-GB" sz="1100">
                        <a:effectLst/>
                        <a:latin typeface="Calibri" panose="020F0502020204030204" pitchFamily="34" charset="0"/>
                      </a:endParaRPr>
                    </a:p>
                  </a:txBody>
                  <a:tcPr marL="67755" marR="67755" marT="45170" marB="45170" anchor="ctr">
                    <a:lnL>
                      <a:noFill/>
                    </a:lnL>
                    <a:lnR>
                      <a:noFill/>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solidFill>
                      <a:srgbClr val="FFFFFF"/>
                    </a:solidFill>
                  </a:tcPr>
                </a:tc>
                <a:tc hMerge="1">
                  <a:txBody>
                    <a:bodyPr/>
                    <a:lstStyle/>
                    <a:p>
                      <a:pPr algn="ctr">
                        <a:spcAft>
                          <a:spcPts val="0"/>
                        </a:spcAft>
                      </a:pPr>
                      <a:endParaRPr lang="en-GB" sz="1100">
                        <a:effectLst/>
                        <a:latin typeface="Calibri" panose="020F0502020204030204" pitchFamily="34" charset="0"/>
                      </a:endParaRPr>
                    </a:p>
                  </a:txBody>
                  <a:tcPr marL="67755" marR="67755" marT="45170" marB="45170" anchor="ctr">
                    <a:lnL>
                      <a:noFill/>
                    </a:lnL>
                    <a:lnR>
                      <a:noFill/>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solidFill>
                      <a:srgbClr val="FFFFFF"/>
                    </a:solidFill>
                  </a:tcPr>
                </a:tc>
                <a:tc>
                  <a:txBody>
                    <a:bodyPr/>
                    <a:lstStyle/>
                    <a:p>
                      <a:pPr algn="ctr">
                        <a:spcAft>
                          <a:spcPts val="0"/>
                        </a:spcAft>
                      </a:pPr>
                      <a:r>
                        <a:rPr lang="en-GB" sz="1100">
                          <a:effectLst/>
                          <a:latin typeface="Calibri Light" panose="020F0302020204030204" pitchFamily="34" charset="0"/>
                        </a:rPr>
                        <a:t> </a:t>
                      </a:r>
                      <a:endParaRPr lang="en-GB" sz="1100">
                        <a:effectLst/>
                        <a:latin typeface="Calibri" panose="020F0502020204030204" pitchFamily="34" charset="0"/>
                      </a:endParaRPr>
                    </a:p>
                  </a:txBody>
                  <a:tcPr marL="67755" marR="67755" marT="45170" marB="45170" anchor="ctr">
                    <a:lnL>
                      <a:noFill/>
                    </a:lnL>
                    <a:lnR>
                      <a:noFill/>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solidFill>
                      <a:srgbClr val="FFFFFF"/>
                    </a:solidFill>
                  </a:tcPr>
                </a:tc>
                <a:tc>
                  <a:txBody>
                    <a:bodyPr/>
                    <a:lstStyle/>
                    <a:p>
                      <a:pPr algn="ctr">
                        <a:spcAft>
                          <a:spcPts val="0"/>
                        </a:spcAft>
                      </a:pPr>
                      <a:r>
                        <a:rPr lang="en-GB" sz="1100">
                          <a:effectLst/>
                          <a:latin typeface="Calibri Light" panose="020F0302020204030204" pitchFamily="34" charset="0"/>
                        </a:rPr>
                        <a:t> </a:t>
                      </a:r>
                      <a:endParaRPr lang="en-GB" sz="1100">
                        <a:effectLst/>
                        <a:latin typeface="Calibri" panose="020F0502020204030204" pitchFamily="34" charset="0"/>
                      </a:endParaRPr>
                    </a:p>
                  </a:txBody>
                  <a:tcPr marL="67755" marR="67755" marT="45170" marB="45170" anchor="ctr">
                    <a:lnL>
                      <a:noFill/>
                    </a:lnL>
                    <a:lnR>
                      <a:noFill/>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solidFill>
                      <a:srgbClr val="FFFFFF"/>
                    </a:solidFill>
                  </a:tcPr>
                </a:tc>
                <a:tc>
                  <a:txBody>
                    <a:bodyPr/>
                    <a:lstStyle/>
                    <a:p>
                      <a:pPr algn="ctr">
                        <a:spcAft>
                          <a:spcPts val="0"/>
                        </a:spcAft>
                      </a:pPr>
                      <a:r>
                        <a:rPr lang="en-GB" sz="1100">
                          <a:effectLst/>
                          <a:latin typeface="Calibri Light" panose="020F0302020204030204" pitchFamily="34" charset="0"/>
                        </a:rPr>
                        <a:t> </a:t>
                      </a:r>
                      <a:endParaRPr lang="en-GB" sz="1100">
                        <a:effectLst/>
                        <a:latin typeface="Calibri" panose="020F0502020204030204" pitchFamily="34" charset="0"/>
                      </a:endParaRPr>
                    </a:p>
                  </a:txBody>
                  <a:tcPr marL="67755" marR="67755" marT="45170" marB="45170" anchor="ctr">
                    <a:lnL>
                      <a:noFill/>
                    </a:lnL>
                    <a:lnR>
                      <a:noFill/>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solidFill>
                      <a:srgbClr val="FFFFFF"/>
                    </a:solidFill>
                  </a:tcPr>
                </a:tc>
                <a:tc>
                  <a:txBody>
                    <a:bodyPr/>
                    <a:lstStyle/>
                    <a:p>
                      <a:pPr algn="ctr">
                        <a:spcAft>
                          <a:spcPts val="0"/>
                        </a:spcAft>
                      </a:pPr>
                      <a:r>
                        <a:rPr lang="en-GB" sz="1100">
                          <a:effectLst/>
                          <a:latin typeface="Calibri Light" panose="020F0302020204030204" pitchFamily="34" charset="0"/>
                        </a:rPr>
                        <a:t> </a:t>
                      </a:r>
                      <a:endParaRPr lang="en-GB" sz="1100">
                        <a:effectLst/>
                        <a:latin typeface="Calibri" panose="020F0502020204030204" pitchFamily="34" charset="0"/>
                      </a:endParaRPr>
                    </a:p>
                  </a:txBody>
                  <a:tcPr marL="67755" marR="67755" marT="45170" marB="45170" anchor="ctr">
                    <a:lnL>
                      <a:noFill/>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solidFill>
                      <a:srgbClr val="FFFFFF"/>
                    </a:solidFill>
                  </a:tcPr>
                </a:tc>
                <a:extLst>
                  <a:ext uri="{0D108BD9-81ED-4DB2-BD59-A6C34878D82A}">
                    <a16:rowId xmlns:a16="http://schemas.microsoft.com/office/drawing/2014/main" val="1439944896"/>
                  </a:ext>
                </a:extLst>
              </a:tr>
              <a:tr h="439407">
                <a:tc>
                  <a:txBody>
                    <a:bodyPr/>
                    <a:lstStyle/>
                    <a:p>
                      <a:pPr algn="ctr">
                        <a:spcAft>
                          <a:spcPts val="0"/>
                        </a:spcAft>
                      </a:pPr>
                      <a:r>
                        <a:rPr lang="en-GB" sz="1200" b="1">
                          <a:solidFill>
                            <a:srgbClr val="000000"/>
                          </a:solidFill>
                          <a:effectLst/>
                          <a:latin typeface="Calibri Light" panose="020F0302020204030204" pitchFamily="34" charset="0"/>
                        </a:rPr>
                        <a:t>3</a:t>
                      </a:r>
                      <a:r>
                        <a:rPr lang="en-GB" sz="1200" b="1">
                          <a:effectLst/>
                          <a:latin typeface="Calibri Light" panose="020F0302020204030204" pitchFamily="34" charset="0"/>
                        </a:rPr>
                        <a:t> </a:t>
                      </a:r>
                      <a:endParaRPr lang="en-GB" sz="1100">
                        <a:effectLst/>
                        <a:latin typeface="Calibri" panose="020F0502020204030204" pitchFamily="34" charset="0"/>
                      </a:endParaRPr>
                    </a:p>
                  </a:txBody>
                  <a:tcPr marL="67755" marR="67755" marT="45170" marB="45170" anchor="ctr">
                    <a:lnL w="12700" cap="flat" cmpd="sng" algn="ctr">
                      <a:solidFill>
                        <a:srgbClr val="7030A0"/>
                      </a:solidFill>
                      <a:prstDash val="solid"/>
                      <a:round/>
                      <a:headEnd type="none" w="med" len="med"/>
                      <a:tailEnd type="none" w="med" len="med"/>
                    </a:lnL>
                    <a:lnR>
                      <a:noFill/>
                    </a:lnR>
                    <a:lnT w="12700" cap="flat" cmpd="sng" algn="ctr">
                      <a:solidFill>
                        <a:srgbClr val="7030A0"/>
                      </a:solidFill>
                      <a:prstDash val="solid"/>
                      <a:round/>
                      <a:headEnd type="none" w="med" len="med"/>
                      <a:tailEnd type="none" w="med" len="med"/>
                    </a:lnT>
                    <a:lnB>
                      <a:noFill/>
                    </a:lnB>
                    <a:solidFill>
                      <a:srgbClr val="FEE6F9"/>
                    </a:solidFill>
                  </a:tcPr>
                </a:tc>
                <a:tc gridSpan="11">
                  <a:txBody>
                    <a:bodyPr/>
                    <a:lstStyle/>
                    <a:p>
                      <a:pPr algn="ctr">
                        <a:spcAft>
                          <a:spcPts val="0"/>
                        </a:spcAft>
                      </a:pPr>
                      <a:r>
                        <a:rPr lang="en-US" sz="1200" b="1">
                          <a:solidFill>
                            <a:srgbClr val="000000"/>
                          </a:solidFill>
                          <a:effectLst/>
                          <a:latin typeface="Calibri Light" panose="020F0302020204030204" pitchFamily="34" charset="0"/>
                        </a:rPr>
                        <a:t>Referring an eligible person in distress to the DBI Level 2 service</a:t>
                      </a:r>
                      <a:r>
                        <a:rPr lang="en-US" sz="1200">
                          <a:effectLst/>
                          <a:latin typeface="Calibri Light" panose="020F0302020204030204" pitchFamily="34" charset="0"/>
                        </a:rPr>
                        <a:t> </a:t>
                      </a:r>
                      <a:endParaRPr lang="en-US" sz="1100">
                        <a:effectLst/>
                        <a:latin typeface="Calibri" panose="020F0502020204030204" pitchFamily="34" charset="0"/>
                      </a:endParaRPr>
                    </a:p>
                  </a:txBody>
                  <a:tcPr marL="67755" marR="67755" marT="45170" marB="45170" anchor="ctr">
                    <a:lnL>
                      <a:noFill/>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a:noFill/>
                    </a:lnB>
                    <a:solidFill>
                      <a:srgbClr val="FEE6F9"/>
                    </a:solidFill>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extLst>
                  <a:ext uri="{0D108BD9-81ED-4DB2-BD59-A6C34878D82A}">
                    <a16:rowId xmlns:a16="http://schemas.microsoft.com/office/drawing/2014/main" val="2618428522"/>
                  </a:ext>
                </a:extLst>
              </a:tr>
              <a:tr h="571547">
                <a:tc>
                  <a:txBody>
                    <a:bodyPr/>
                    <a:lstStyle/>
                    <a:p>
                      <a:pPr algn="ctr">
                        <a:spcAft>
                          <a:spcPts val="0"/>
                        </a:spcAft>
                      </a:pPr>
                      <a:r>
                        <a:rPr lang="en-GB" sz="1100" b="1">
                          <a:effectLst/>
                          <a:latin typeface="Calibri Light" panose="020F0302020204030204" pitchFamily="34" charset="0"/>
                        </a:rPr>
                        <a:t> </a:t>
                      </a:r>
                      <a:endParaRPr lang="en-GB" sz="1100">
                        <a:effectLst/>
                        <a:latin typeface="Calibri" panose="020F0502020204030204" pitchFamily="34" charset="0"/>
                      </a:endParaRPr>
                    </a:p>
                  </a:txBody>
                  <a:tcPr marL="67755" marR="67755" marT="45170" marB="45170" anchor="ctr">
                    <a:lnL w="12700" cap="flat" cmpd="sng" algn="ctr">
                      <a:solidFill>
                        <a:srgbClr val="7030A0"/>
                      </a:solidFill>
                      <a:prstDash val="solid"/>
                      <a:round/>
                      <a:headEnd type="none" w="med" len="med"/>
                      <a:tailEnd type="none" w="med" len="med"/>
                    </a:lnL>
                    <a:lnR>
                      <a:noFill/>
                    </a:lnR>
                    <a:lnT>
                      <a:noFill/>
                    </a:lnT>
                    <a:lnB w="12700" cap="flat" cmpd="sng" algn="ctr">
                      <a:solidFill>
                        <a:srgbClr val="7030A0"/>
                      </a:solidFill>
                      <a:prstDash val="solid"/>
                      <a:round/>
                      <a:headEnd type="none" w="med" len="med"/>
                      <a:tailEnd type="none" w="med" len="med"/>
                    </a:lnB>
                    <a:solidFill>
                      <a:srgbClr val="FEE6F9"/>
                    </a:solidFill>
                  </a:tcPr>
                </a:tc>
                <a:tc>
                  <a:txBody>
                    <a:bodyPr/>
                    <a:lstStyle/>
                    <a:p>
                      <a:pPr algn="ctr">
                        <a:spcAft>
                          <a:spcPts val="0"/>
                        </a:spcAft>
                      </a:pPr>
                      <a:r>
                        <a:rPr lang="en-GB" sz="1100">
                          <a:solidFill>
                            <a:srgbClr val="000000"/>
                          </a:solidFill>
                          <a:effectLst/>
                          <a:latin typeface="Calibri Light" panose="020F0302020204030204" pitchFamily="34" charset="0"/>
                        </a:rPr>
                        <a:t>1</a:t>
                      </a:r>
                      <a:r>
                        <a:rPr lang="en-GB" sz="1100">
                          <a:effectLst/>
                          <a:latin typeface="Calibri Light" panose="020F0302020204030204" pitchFamily="34" charset="0"/>
                        </a:rPr>
                        <a:t> </a:t>
                      </a:r>
                      <a:endParaRPr lang="en-GB" sz="1100">
                        <a:effectLst/>
                        <a:latin typeface="Calibri" panose="020F0502020204030204" pitchFamily="34" charset="0"/>
                      </a:endParaRPr>
                    </a:p>
                    <a:p>
                      <a:pPr algn="ctr">
                        <a:spcAft>
                          <a:spcPts val="0"/>
                        </a:spcAft>
                      </a:pPr>
                      <a:r>
                        <a:rPr lang="en-GB" sz="1100">
                          <a:solidFill>
                            <a:srgbClr val="000000"/>
                          </a:solidFill>
                          <a:effectLst/>
                          <a:latin typeface="Calibri Light" panose="020F0302020204030204" pitchFamily="34" charset="0"/>
                        </a:rPr>
                        <a:t>Lowest</a:t>
                      </a:r>
                      <a:r>
                        <a:rPr lang="en-GB" sz="1100">
                          <a:effectLst/>
                          <a:latin typeface="Calibri Light" panose="020F0302020204030204" pitchFamily="34" charset="0"/>
                        </a:rPr>
                        <a:t> </a:t>
                      </a:r>
                      <a:endParaRPr lang="en-GB" sz="1100">
                        <a:effectLst/>
                        <a:latin typeface="Calibri" panose="020F0502020204030204" pitchFamily="34" charset="0"/>
                      </a:endParaRPr>
                    </a:p>
                  </a:txBody>
                  <a:tcPr marL="67755" marR="67755" marT="45170" marB="45170" anchor="ctr">
                    <a:lnL>
                      <a:noFill/>
                    </a:lnL>
                    <a:lnR>
                      <a:noFill/>
                    </a:lnR>
                    <a:lnT>
                      <a:noFill/>
                    </a:lnT>
                    <a:lnB w="12700" cap="flat" cmpd="sng" algn="ctr">
                      <a:solidFill>
                        <a:srgbClr val="7030A0"/>
                      </a:solidFill>
                      <a:prstDash val="solid"/>
                      <a:round/>
                      <a:headEnd type="none" w="med" len="med"/>
                      <a:tailEnd type="none" w="med" len="med"/>
                    </a:lnB>
                    <a:solidFill>
                      <a:srgbClr val="FEE6F9"/>
                    </a:solidFill>
                  </a:tcPr>
                </a:tc>
                <a:tc>
                  <a:txBody>
                    <a:bodyPr/>
                    <a:lstStyle/>
                    <a:p>
                      <a:pPr algn="ctr">
                        <a:spcAft>
                          <a:spcPts val="0"/>
                        </a:spcAft>
                      </a:pPr>
                      <a:r>
                        <a:rPr lang="en-GB" sz="1100">
                          <a:solidFill>
                            <a:srgbClr val="000000"/>
                          </a:solidFill>
                          <a:effectLst/>
                          <a:latin typeface="Calibri Light" panose="020F0302020204030204" pitchFamily="34" charset="0"/>
                        </a:rPr>
                        <a:t>2</a:t>
                      </a:r>
                      <a:r>
                        <a:rPr lang="en-GB" sz="1100">
                          <a:effectLst/>
                          <a:latin typeface="Calibri Light" panose="020F0302020204030204" pitchFamily="34" charset="0"/>
                        </a:rPr>
                        <a:t> </a:t>
                      </a:r>
                      <a:endParaRPr lang="en-GB" sz="1100">
                        <a:effectLst/>
                        <a:latin typeface="Calibri" panose="020F0502020204030204" pitchFamily="34" charset="0"/>
                      </a:endParaRPr>
                    </a:p>
                  </a:txBody>
                  <a:tcPr marL="67755" marR="67755" marT="45170" marB="45170" anchor="ctr">
                    <a:lnL>
                      <a:noFill/>
                    </a:lnL>
                    <a:lnR>
                      <a:noFill/>
                    </a:lnR>
                    <a:lnT>
                      <a:noFill/>
                    </a:lnT>
                    <a:lnB w="12700" cap="flat" cmpd="sng" algn="ctr">
                      <a:solidFill>
                        <a:srgbClr val="7030A0"/>
                      </a:solidFill>
                      <a:prstDash val="solid"/>
                      <a:round/>
                      <a:headEnd type="none" w="med" len="med"/>
                      <a:tailEnd type="none" w="med" len="med"/>
                    </a:lnB>
                    <a:solidFill>
                      <a:srgbClr val="FEE6F9"/>
                    </a:solidFill>
                  </a:tcPr>
                </a:tc>
                <a:tc>
                  <a:txBody>
                    <a:bodyPr/>
                    <a:lstStyle/>
                    <a:p>
                      <a:pPr algn="ctr">
                        <a:spcAft>
                          <a:spcPts val="0"/>
                        </a:spcAft>
                      </a:pPr>
                      <a:r>
                        <a:rPr lang="en-GB" sz="1100">
                          <a:solidFill>
                            <a:srgbClr val="000000"/>
                          </a:solidFill>
                          <a:effectLst/>
                          <a:latin typeface="Calibri Light" panose="020F0302020204030204" pitchFamily="34" charset="0"/>
                        </a:rPr>
                        <a:t>3</a:t>
                      </a:r>
                      <a:r>
                        <a:rPr lang="en-GB" sz="1100">
                          <a:effectLst/>
                          <a:latin typeface="Calibri Light" panose="020F0302020204030204" pitchFamily="34" charset="0"/>
                        </a:rPr>
                        <a:t> </a:t>
                      </a:r>
                      <a:endParaRPr lang="en-GB" sz="1100">
                        <a:effectLst/>
                        <a:latin typeface="Calibri" panose="020F0502020204030204" pitchFamily="34" charset="0"/>
                      </a:endParaRPr>
                    </a:p>
                  </a:txBody>
                  <a:tcPr marL="67755" marR="67755" marT="45170" marB="45170" anchor="ctr">
                    <a:lnL>
                      <a:noFill/>
                    </a:lnL>
                    <a:lnR>
                      <a:noFill/>
                    </a:lnR>
                    <a:lnT>
                      <a:noFill/>
                    </a:lnT>
                    <a:lnB w="12700" cap="flat" cmpd="sng" algn="ctr">
                      <a:solidFill>
                        <a:srgbClr val="7030A0"/>
                      </a:solidFill>
                      <a:prstDash val="solid"/>
                      <a:round/>
                      <a:headEnd type="none" w="med" len="med"/>
                      <a:tailEnd type="none" w="med" len="med"/>
                    </a:lnB>
                    <a:solidFill>
                      <a:srgbClr val="FEE6F9"/>
                    </a:solidFill>
                  </a:tcPr>
                </a:tc>
                <a:tc>
                  <a:txBody>
                    <a:bodyPr/>
                    <a:lstStyle/>
                    <a:p>
                      <a:pPr algn="ctr">
                        <a:spcAft>
                          <a:spcPts val="0"/>
                        </a:spcAft>
                      </a:pPr>
                      <a:r>
                        <a:rPr lang="en-GB" sz="1100">
                          <a:solidFill>
                            <a:srgbClr val="000000"/>
                          </a:solidFill>
                          <a:effectLst/>
                          <a:latin typeface="Calibri Light" panose="020F0302020204030204" pitchFamily="34" charset="0"/>
                        </a:rPr>
                        <a:t>4</a:t>
                      </a:r>
                      <a:r>
                        <a:rPr lang="en-GB" sz="1100">
                          <a:effectLst/>
                          <a:latin typeface="Calibri Light" panose="020F0302020204030204" pitchFamily="34" charset="0"/>
                        </a:rPr>
                        <a:t> </a:t>
                      </a:r>
                      <a:endParaRPr lang="en-GB" sz="1100">
                        <a:effectLst/>
                        <a:latin typeface="Calibri" panose="020F0502020204030204" pitchFamily="34" charset="0"/>
                      </a:endParaRPr>
                    </a:p>
                  </a:txBody>
                  <a:tcPr marL="67755" marR="67755" marT="45170" marB="45170" anchor="ctr">
                    <a:lnL>
                      <a:noFill/>
                    </a:lnL>
                    <a:lnR>
                      <a:noFill/>
                    </a:lnR>
                    <a:lnT>
                      <a:noFill/>
                    </a:lnT>
                    <a:lnB w="12700" cap="flat" cmpd="sng" algn="ctr">
                      <a:solidFill>
                        <a:srgbClr val="7030A0"/>
                      </a:solidFill>
                      <a:prstDash val="solid"/>
                      <a:round/>
                      <a:headEnd type="none" w="med" len="med"/>
                      <a:tailEnd type="none" w="med" len="med"/>
                    </a:lnB>
                    <a:solidFill>
                      <a:srgbClr val="FEE6F9"/>
                    </a:solidFill>
                  </a:tcPr>
                </a:tc>
                <a:tc>
                  <a:txBody>
                    <a:bodyPr/>
                    <a:lstStyle/>
                    <a:p>
                      <a:pPr algn="ctr">
                        <a:spcAft>
                          <a:spcPts val="0"/>
                        </a:spcAft>
                      </a:pPr>
                      <a:r>
                        <a:rPr lang="en-GB" sz="1100">
                          <a:solidFill>
                            <a:srgbClr val="000000"/>
                          </a:solidFill>
                          <a:effectLst/>
                          <a:latin typeface="Calibri Light" panose="020F0302020204030204" pitchFamily="34" charset="0"/>
                        </a:rPr>
                        <a:t>5</a:t>
                      </a:r>
                      <a:r>
                        <a:rPr lang="en-GB" sz="1100">
                          <a:effectLst/>
                          <a:latin typeface="Calibri Light" panose="020F0302020204030204" pitchFamily="34" charset="0"/>
                        </a:rPr>
                        <a:t> </a:t>
                      </a:r>
                      <a:endParaRPr lang="en-GB" sz="1100">
                        <a:effectLst/>
                        <a:latin typeface="Calibri" panose="020F0502020204030204" pitchFamily="34" charset="0"/>
                      </a:endParaRPr>
                    </a:p>
                  </a:txBody>
                  <a:tcPr marL="67755" marR="67755" marT="45170" marB="45170" anchor="ctr">
                    <a:lnL>
                      <a:noFill/>
                    </a:lnL>
                    <a:lnR>
                      <a:noFill/>
                    </a:lnR>
                    <a:lnT>
                      <a:noFill/>
                    </a:lnT>
                    <a:lnB w="12700" cap="flat" cmpd="sng" algn="ctr">
                      <a:solidFill>
                        <a:srgbClr val="7030A0"/>
                      </a:solidFill>
                      <a:prstDash val="solid"/>
                      <a:round/>
                      <a:headEnd type="none" w="med" len="med"/>
                      <a:tailEnd type="none" w="med" len="med"/>
                    </a:lnB>
                    <a:solidFill>
                      <a:srgbClr val="FEE6F9"/>
                    </a:solidFill>
                  </a:tcPr>
                </a:tc>
                <a:tc gridSpan="2">
                  <a:txBody>
                    <a:bodyPr/>
                    <a:lstStyle/>
                    <a:p>
                      <a:pPr algn="ctr">
                        <a:spcAft>
                          <a:spcPts val="0"/>
                        </a:spcAft>
                      </a:pPr>
                      <a:r>
                        <a:rPr lang="en-GB" sz="1100">
                          <a:solidFill>
                            <a:srgbClr val="000000"/>
                          </a:solidFill>
                          <a:effectLst/>
                          <a:latin typeface="Calibri Light" panose="020F0302020204030204" pitchFamily="34" charset="0"/>
                        </a:rPr>
                        <a:t>6</a:t>
                      </a:r>
                      <a:r>
                        <a:rPr lang="en-GB" sz="1100">
                          <a:effectLst/>
                          <a:latin typeface="Calibri Light" panose="020F0302020204030204" pitchFamily="34" charset="0"/>
                        </a:rPr>
                        <a:t> </a:t>
                      </a:r>
                      <a:endParaRPr lang="en-GB" sz="1100">
                        <a:effectLst/>
                        <a:latin typeface="Calibri" panose="020F0502020204030204" pitchFamily="34" charset="0"/>
                      </a:endParaRPr>
                    </a:p>
                  </a:txBody>
                  <a:tcPr marL="67755" marR="67755" marT="45170" marB="45170" anchor="ctr">
                    <a:lnL>
                      <a:noFill/>
                    </a:lnL>
                    <a:lnR>
                      <a:noFill/>
                    </a:lnR>
                    <a:lnT>
                      <a:noFill/>
                    </a:lnT>
                    <a:lnB w="12700" cap="flat" cmpd="sng" algn="ctr">
                      <a:solidFill>
                        <a:srgbClr val="7030A0"/>
                      </a:solidFill>
                      <a:prstDash val="solid"/>
                      <a:round/>
                      <a:headEnd type="none" w="med" len="med"/>
                      <a:tailEnd type="none" w="med" len="med"/>
                    </a:lnB>
                    <a:solidFill>
                      <a:srgbClr val="FEE6F9"/>
                    </a:solidFill>
                  </a:tcPr>
                </a:tc>
                <a:tc hMerge="1">
                  <a:txBody>
                    <a:bodyPr/>
                    <a:lstStyle/>
                    <a:p>
                      <a:pPr algn="ctr">
                        <a:spcAft>
                          <a:spcPts val="0"/>
                        </a:spcAft>
                      </a:pPr>
                      <a:endParaRPr lang="en-GB" sz="1100">
                        <a:effectLst/>
                        <a:latin typeface="Calibri" panose="020F0502020204030204" pitchFamily="34" charset="0"/>
                      </a:endParaRPr>
                    </a:p>
                  </a:txBody>
                  <a:tcPr marL="67755" marR="67755" marT="45170" marB="45170" anchor="ctr">
                    <a:lnL>
                      <a:noFill/>
                    </a:lnL>
                    <a:lnR>
                      <a:noFill/>
                    </a:lnR>
                    <a:lnT>
                      <a:noFill/>
                    </a:lnT>
                    <a:lnB w="12700" cap="flat" cmpd="sng" algn="ctr">
                      <a:solidFill>
                        <a:srgbClr val="7030A0"/>
                      </a:solidFill>
                      <a:prstDash val="solid"/>
                      <a:round/>
                      <a:headEnd type="none" w="med" len="med"/>
                      <a:tailEnd type="none" w="med" len="med"/>
                    </a:lnB>
                    <a:solidFill>
                      <a:srgbClr val="FEE6F9"/>
                    </a:solidFill>
                  </a:tcPr>
                </a:tc>
                <a:tc>
                  <a:txBody>
                    <a:bodyPr/>
                    <a:lstStyle/>
                    <a:p>
                      <a:pPr algn="ctr">
                        <a:spcAft>
                          <a:spcPts val="0"/>
                        </a:spcAft>
                      </a:pPr>
                      <a:r>
                        <a:rPr lang="en-GB" sz="1100">
                          <a:solidFill>
                            <a:srgbClr val="000000"/>
                          </a:solidFill>
                          <a:effectLst/>
                          <a:latin typeface="Calibri Light" panose="020F0302020204030204" pitchFamily="34" charset="0"/>
                        </a:rPr>
                        <a:t>7</a:t>
                      </a:r>
                      <a:r>
                        <a:rPr lang="en-GB" sz="1100">
                          <a:effectLst/>
                          <a:latin typeface="Calibri Light" panose="020F0302020204030204" pitchFamily="34" charset="0"/>
                        </a:rPr>
                        <a:t> </a:t>
                      </a:r>
                      <a:endParaRPr lang="en-GB" sz="1100">
                        <a:effectLst/>
                        <a:latin typeface="Calibri" panose="020F0502020204030204" pitchFamily="34" charset="0"/>
                      </a:endParaRPr>
                    </a:p>
                  </a:txBody>
                  <a:tcPr marL="67755" marR="67755" marT="45170" marB="45170" anchor="ctr">
                    <a:lnL>
                      <a:noFill/>
                    </a:lnL>
                    <a:lnR>
                      <a:noFill/>
                    </a:lnR>
                    <a:lnT>
                      <a:noFill/>
                    </a:lnT>
                    <a:lnB w="12700" cap="flat" cmpd="sng" algn="ctr">
                      <a:solidFill>
                        <a:srgbClr val="7030A0"/>
                      </a:solidFill>
                      <a:prstDash val="solid"/>
                      <a:round/>
                      <a:headEnd type="none" w="med" len="med"/>
                      <a:tailEnd type="none" w="med" len="med"/>
                    </a:lnB>
                    <a:solidFill>
                      <a:srgbClr val="FEE6F9"/>
                    </a:solidFill>
                  </a:tcPr>
                </a:tc>
                <a:tc>
                  <a:txBody>
                    <a:bodyPr/>
                    <a:lstStyle/>
                    <a:p>
                      <a:pPr algn="ctr">
                        <a:spcAft>
                          <a:spcPts val="0"/>
                        </a:spcAft>
                      </a:pPr>
                      <a:r>
                        <a:rPr lang="en-GB" sz="1100">
                          <a:solidFill>
                            <a:srgbClr val="000000"/>
                          </a:solidFill>
                          <a:effectLst/>
                          <a:latin typeface="Calibri Light" panose="020F0302020204030204" pitchFamily="34" charset="0"/>
                        </a:rPr>
                        <a:t>8</a:t>
                      </a:r>
                      <a:r>
                        <a:rPr lang="en-GB" sz="1100">
                          <a:effectLst/>
                          <a:latin typeface="Calibri Light" panose="020F0302020204030204" pitchFamily="34" charset="0"/>
                        </a:rPr>
                        <a:t> </a:t>
                      </a:r>
                      <a:endParaRPr lang="en-GB" sz="1100">
                        <a:effectLst/>
                        <a:latin typeface="Calibri" panose="020F0502020204030204" pitchFamily="34" charset="0"/>
                      </a:endParaRPr>
                    </a:p>
                  </a:txBody>
                  <a:tcPr marL="67755" marR="67755" marT="45170" marB="45170" anchor="ctr">
                    <a:lnL>
                      <a:noFill/>
                    </a:lnL>
                    <a:lnR>
                      <a:noFill/>
                    </a:lnR>
                    <a:lnT>
                      <a:noFill/>
                    </a:lnT>
                    <a:lnB w="12700" cap="flat" cmpd="sng" algn="ctr">
                      <a:solidFill>
                        <a:srgbClr val="7030A0"/>
                      </a:solidFill>
                      <a:prstDash val="solid"/>
                      <a:round/>
                      <a:headEnd type="none" w="med" len="med"/>
                      <a:tailEnd type="none" w="med" len="med"/>
                    </a:lnB>
                    <a:solidFill>
                      <a:srgbClr val="FEE6F9"/>
                    </a:solidFill>
                  </a:tcPr>
                </a:tc>
                <a:tc>
                  <a:txBody>
                    <a:bodyPr/>
                    <a:lstStyle/>
                    <a:p>
                      <a:pPr algn="ctr">
                        <a:spcAft>
                          <a:spcPts val="0"/>
                        </a:spcAft>
                      </a:pPr>
                      <a:r>
                        <a:rPr lang="en-GB" sz="1100">
                          <a:solidFill>
                            <a:srgbClr val="000000"/>
                          </a:solidFill>
                          <a:effectLst/>
                          <a:latin typeface="Calibri Light" panose="020F0302020204030204" pitchFamily="34" charset="0"/>
                        </a:rPr>
                        <a:t>9</a:t>
                      </a:r>
                      <a:r>
                        <a:rPr lang="en-GB" sz="1100">
                          <a:effectLst/>
                          <a:latin typeface="Calibri Light" panose="020F0302020204030204" pitchFamily="34" charset="0"/>
                        </a:rPr>
                        <a:t> </a:t>
                      </a:r>
                      <a:endParaRPr lang="en-GB" sz="1100">
                        <a:effectLst/>
                        <a:latin typeface="Calibri" panose="020F0502020204030204" pitchFamily="34" charset="0"/>
                      </a:endParaRPr>
                    </a:p>
                  </a:txBody>
                  <a:tcPr marL="67755" marR="67755" marT="45170" marB="45170" anchor="ctr">
                    <a:lnL>
                      <a:noFill/>
                    </a:lnL>
                    <a:lnR>
                      <a:noFill/>
                    </a:lnR>
                    <a:lnT>
                      <a:noFill/>
                    </a:lnT>
                    <a:lnB w="12700" cap="flat" cmpd="sng" algn="ctr">
                      <a:solidFill>
                        <a:srgbClr val="7030A0"/>
                      </a:solidFill>
                      <a:prstDash val="solid"/>
                      <a:round/>
                      <a:headEnd type="none" w="med" len="med"/>
                      <a:tailEnd type="none" w="med" len="med"/>
                    </a:lnB>
                    <a:solidFill>
                      <a:srgbClr val="FEE6F9"/>
                    </a:solidFill>
                  </a:tcPr>
                </a:tc>
                <a:tc>
                  <a:txBody>
                    <a:bodyPr/>
                    <a:lstStyle/>
                    <a:p>
                      <a:pPr algn="ctr">
                        <a:spcAft>
                          <a:spcPts val="0"/>
                        </a:spcAft>
                      </a:pPr>
                      <a:r>
                        <a:rPr lang="en-GB" sz="1100">
                          <a:solidFill>
                            <a:srgbClr val="000000"/>
                          </a:solidFill>
                          <a:effectLst/>
                          <a:latin typeface="Calibri Light" panose="020F0302020204030204" pitchFamily="34" charset="0"/>
                        </a:rPr>
                        <a:t>10</a:t>
                      </a:r>
                      <a:r>
                        <a:rPr lang="en-GB" sz="1100">
                          <a:effectLst/>
                          <a:latin typeface="Calibri Light" panose="020F0302020204030204" pitchFamily="34" charset="0"/>
                        </a:rPr>
                        <a:t> </a:t>
                      </a:r>
                      <a:endParaRPr lang="en-GB" sz="1100">
                        <a:effectLst/>
                        <a:latin typeface="Calibri" panose="020F0502020204030204" pitchFamily="34" charset="0"/>
                      </a:endParaRPr>
                    </a:p>
                    <a:p>
                      <a:pPr algn="ctr">
                        <a:spcAft>
                          <a:spcPts val="0"/>
                        </a:spcAft>
                      </a:pPr>
                      <a:r>
                        <a:rPr lang="en-GB" sz="1100">
                          <a:solidFill>
                            <a:srgbClr val="000000"/>
                          </a:solidFill>
                          <a:effectLst/>
                          <a:latin typeface="Calibri Light" panose="020F0302020204030204" pitchFamily="34" charset="0"/>
                        </a:rPr>
                        <a:t>Highest</a:t>
                      </a:r>
                      <a:r>
                        <a:rPr lang="en-GB" sz="1100">
                          <a:effectLst/>
                          <a:latin typeface="Calibri Light" panose="020F0302020204030204" pitchFamily="34" charset="0"/>
                        </a:rPr>
                        <a:t> </a:t>
                      </a:r>
                      <a:endParaRPr lang="en-GB" sz="1100">
                        <a:effectLst/>
                        <a:latin typeface="Calibri" panose="020F0502020204030204" pitchFamily="34" charset="0"/>
                      </a:endParaRPr>
                    </a:p>
                  </a:txBody>
                  <a:tcPr marL="67755" marR="67755" marT="45170" marB="45170" anchor="ctr">
                    <a:lnL>
                      <a:noFill/>
                    </a:lnL>
                    <a:lnR w="12700" cap="flat" cmpd="sng" algn="ctr">
                      <a:solidFill>
                        <a:srgbClr val="7030A0"/>
                      </a:solidFill>
                      <a:prstDash val="solid"/>
                      <a:round/>
                      <a:headEnd type="none" w="med" len="med"/>
                      <a:tailEnd type="none" w="med" len="med"/>
                    </a:lnR>
                    <a:lnT>
                      <a:noFill/>
                    </a:lnT>
                    <a:lnB w="12700" cap="flat" cmpd="sng" algn="ctr">
                      <a:solidFill>
                        <a:srgbClr val="7030A0"/>
                      </a:solidFill>
                      <a:prstDash val="solid"/>
                      <a:round/>
                      <a:headEnd type="none" w="med" len="med"/>
                      <a:tailEnd type="none" w="med" len="med"/>
                    </a:lnB>
                    <a:solidFill>
                      <a:srgbClr val="FEE6F9"/>
                    </a:solidFill>
                  </a:tcPr>
                </a:tc>
                <a:extLst>
                  <a:ext uri="{0D108BD9-81ED-4DB2-BD59-A6C34878D82A}">
                    <a16:rowId xmlns:a16="http://schemas.microsoft.com/office/drawing/2014/main" val="3459437961"/>
                  </a:ext>
                </a:extLst>
              </a:tr>
              <a:tr h="248538">
                <a:tc>
                  <a:txBody>
                    <a:bodyPr/>
                    <a:lstStyle/>
                    <a:p>
                      <a:pPr algn="ctr">
                        <a:spcAft>
                          <a:spcPts val="0"/>
                        </a:spcAft>
                      </a:pPr>
                      <a:r>
                        <a:rPr lang="en-GB" sz="1100" b="1">
                          <a:effectLst/>
                          <a:latin typeface="Calibri Light" panose="020F0302020204030204" pitchFamily="34" charset="0"/>
                        </a:rPr>
                        <a:t> </a:t>
                      </a:r>
                      <a:endParaRPr lang="en-GB" sz="1100">
                        <a:effectLst/>
                        <a:latin typeface="Calibri" panose="020F0502020204030204" pitchFamily="34" charset="0"/>
                      </a:endParaRPr>
                    </a:p>
                  </a:txBody>
                  <a:tcPr marL="67755" marR="67755" marT="45170" marB="45170" anchor="ctr">
                    <a:lnL w="12700" cap="flat" cmpd="sng" algn="ctr">
                      <a:solidFill>
                        <a:srgbClr val="7030A0"/>
                      </a:solidFill>
                      <a:prstDash val="solid"/>
                      <a:round/>
                      <a:headEnd type="none" w="med" len="med"/>
                      <a:tailEnd type="none" w="med" len="med"/>
                    </a:lnL>
                    <a:lnR>
                      <a:noFill/>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solidFill>
                      <a:srgbClr val="FFFFFF"/>
                    </a:solidFill>
                  </a:tcPr>
                </a:tc>
                <a:tc>
                  <a:txBody>
                    <a:bodyPr/>
                    <a:lstStyle/>
                    <a:p>
                      <a:pPr algn="ctr">
                        <a:spcAft>
                          <a:spcPts val="0"/>
                        </a:spcAft>
                      </a:pPr>
                      <a:r>
                        <a:rPr lang="en-GB" sz="1100">
                          <a:effectLst/>
                          <a:latin typeface="Calibri Light" panose="020F0302020204030204" pitchFamily="34" charset="0"/>
                        </a:rPr>
                        <a:t> </a:t>
                      </a:r>
                      <a:endParaRPr lang="en-GB" sz="1100">
                        <a:effectLst/>
                        <a:latin typeface="Calibri" panose="020F0502020204030204" pitchFamily="34" charset="0"/>
                      </a:endParaRPr>
                    </a:p>
                  </a:txBody>
                  <a:tcPr marL="67755" marR="67755" marT="45170" marB="45170" anchor="ctr">
                    <a:lnL>
                      <a:noFill/>
                    </a:lnL>
                    <a:lnR>
                      <a:noFill/>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solidFill>
                      <a:srgbClr val="FFFFFF"/>
                    </a:solidFill>
                  </a:tcPr>
                </a:tc>
                <a:tc>
                  <a:txBody>
                    <a:bodyPr/>
                    <a:lstStyle/>
                    <a:p>
                      <a:pPr algn="ctr">
                        <a:spcAft>
                          <a:spcPts val="0"/>
                        </a:spcAft>
                      </a:pPr>
                      <a:r>
                        <a:rPr lang="en-GB" sz="1100">
                          <a:effectLst/>
                          <a:latin typeface="Calibri Light" panose="020F0302020204030204" pitchFamily="34" charset="0"/>
                        </a:rPr>
                        <a:t> </a:t>
                      </a:r>
                      <a:endParaRPr lang="en-GB" sz="1100">
                        <a:effectLst/>
                        <a:latin typeface="Calibri" panose="020F0502020204030204" pitchFamily="34" charset="0"/>
                      </a:endParaRPr>
                    </a:p>
                  </a:txBody>
                  <a:tcPr marL="67755" marR="67755" marT="45170" marB="45170" anchor="ctr">
                    <a:lnL>
                      <a:noFill/>
                    </a:lnL>
                    <a:lnR>
                      <a:noFill/>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solidFill>
                      <a:srgbClr val="FFFFFF"/>
                    </a:solidFill>
                  </a:tcPr>
                </a:tc>
                <a:tc>
                  <a:txBody>
                    <a:bodyPr/>
                    <a:lstStyle/>
                    <a:p>
                      <a:pPr algn="ctr">
                        <a:spcAft>
                          <a:spcPts val="0"/>
                        </a:spcAft>
                      </a:pPr>
                      <a:r>
                        <a:rPr lang="en-GB" sz="1100">
                          <a:effectLst/>
                          <a:latin typeface="Calibri Light" panose="020F0302020204030204" pitchFamily="34" charset="0"/>
                        </a:rPr>
                        <a:t> </a:t>
                      </a:r>
                      <a:endParaRPr lang="en-GB" sz="1100">
                        <a:effectLst/>
                        <a:latin typeface="Calibri" panose="020F0502020204030204" pitchFamily="34" charset="0"/>
                      </a:endParaRPr>
                    </a:p>
                  </a:txBody>
                  <a:tcPr marL="67755" marR="67755" marT="45170" marB="45170" anchor="ctr">
                    <a:lnL>
                      <a:noFill/>
                    </a:lnL>
                    <a:lnR>
                      <a:noFill/>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solidFill>
                      <a:srgbClr val="FFFFFF"/>
                    </a:solidFill>
                  </a:tcPr>
                </a:tc>
                <a:tc>
                  <a:txBody>
                    <a:bodyPr/>
                    <a:lstStyle/>
                    <a:p>
                      <a:pPr algn="ctr">
                        <a:spcAft>
                          <a:spcPts val="0"/>
                        </a:spcAft>
                      </a:pPr>
                      <a:r>
                        <a:rPr lang="en-GB" sz="1100">
                          <a:effectLst/>
                          <a:latin typeface="Calibri Light" panose="020F0302020204030204" pitchFamily="34" charset="0"/>
                        </a:rPr>
                        <a:t> </a:t>
                      </a:r>
                      <a:endParaRPr lang="en-GB" sz="1100">
                        <a:effectLst/>
                        <a:latin typeface="Calibri" panose="020F0502020204030204" pitchFamily="34" charset="0"/>
                      </a:endParaRPr>
                    </a:p>
                  </a:txBody>
                  <a:tcPr marL="67755" marR="67755" marT="45170" marB="45170" anchor="ctr">
                    <a:lnL>
                      <a:noFill/>
                    </a:lnL>
                    <a:lnR>
                      <a:noFill/>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solidFill>
                      <a:srgbClr val="FFFFFF"/>
                    </a:solidFill>
                  </a:tcPr>
                </a:tc>
                <a:tc>
                  <a:txBody>
                    <a:bodyPr/>
                    <a:lstStyle/>
                    <a:p>
                      <a:pPr algn="ctr">
                        <a:spcAft>
                          <a:spcPts val="0"/>
                        </a:spcAft>
                      </a:pPr>
                      <a:r>
                        <a:rPr lang="en-GB" sz="1100">
                          <a:effectLst/>
                          <a:latin typeface="Calibri Light" panose="020F0302020204030204" pitchFamily="34" charset="0"/>
                        </a:rPr>
                        <a:t> </a:t>
                      </a:r>
                      <a:endParaRPr lang="en-GB" sz="1100">
                        <a:effectLst/>
                        <a:latin typeface="Calibri" panose="020F0502020204030204" pitchFamily="34" charset="0"/>
                      </a:endParaRPr>
                    </a:p>
                  </a:txBody>
                  <a:tcPr marL="67755" marR="67755" marT="45170" marB="45170" anchor="ctr">
                    <a:lnL>
                      <a:noFill/>
                    </a:lnL>
                    <a:lnR>
                      <a:noFill/>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solidFill>
                      <a:srgbClr val="FFFFFF"/>
                    </a:solidFill>
                  </a:tcPr>
                </a:tc>
                <a:tc gridSpan="2">
                  <a:txBody>
                    <a:bodyPr/>
                    <a:lstStyle/>
                    <a:p>
                      <a:pPr algn="ctr">
                        <a:spcAft>
                          <a:spcPts val="0"/>
                        </a:spcAft>
                      </a:pPr>
                      <a:r>
                        <a:rPr lang="en-GB" sz="1100">
                          <a:effectLst/>
                          <a:latin typeface="Calibri Light" panose="020F0302020204030204" pitchFamily="34" charset="0"/>
                        </a:rPr>
                        <a:t> </a:t>
                      </a:r>
                      <a:endParaRPr lang="en-GB" sz="1100">
                        <a:effectLst/>
                        <a:latin typeface="Calibri" panose="020F0502020204030204" pitchFamily="34" charset="0"/>
                      </a:endParaRPr>
                    </a:p>
                  </a:txBody>
                  <a:tcPr marL="67755" marR="67755" marT="45170" marB="45170" anchor="ctr">
                    <a:lnL>
                      <a:noFill/>
                    </a:lnL>
                    <a:lnR>
                      <a:noFill/>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solidFill>
                      <a:srgbClr val="FFFFFF"/>
                    </a:solidFill>
                  </a:tcPr>
                </a:tc>
                <a:tc hMerge="1">
                  <a:txBody>
                    <a:bodyPr/>
                    <a:lstStyle/>
                    <a:p>
                      <a:pPr algn="ctr">
                        <a:spcAft>
                          <a:spcPts val="0"/>
                        </a:spcAft>
                      </a:pPr>
                      <a:endParaRPr lang="en-GB" sz="1100">
                        <a:effectLst/>
                        <a:latin typeface="Calibri" panose="020F0502020204030204" pitchFamily="34" charset="0"/>
                      </a:endParaRPr>
                    </a:p>
                  </a:txBody>
                  <a:tcPr marL="67755" marR="67755" marT="45170" marB="45170" anchor="ctr">
                    <a:lnL>
                      <a:noFill/>
                    </a:lnL>
                    <a:lnR>
                      <a:noFill/>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solidFill>
                      <a:srgbClr val="FFFFFF"/>
                    </a:solidFill>
                  </a:tcPr>
                </a:tc>
                <a:tc>
                  <a:txBody>
                    <a:bodyPr/>
                    <a:lstStyle/>
                    <a:p>
                      <a:pPr algn="ctr">
                        <a:spcAft>
                          <a:spcPts val="0"/>
                        </a:spcAft>
                      </a:pPr>
                      <a:r>
                        <a:rPr lang="en-GB" sz="1100">
                          <a:effectLst/>
                          <a:latin typeface="Calibri Light" panose="020F0302020204030204" pitchFamily="34" charset="0"/>
                        </a:rPr>
                        <a:t> </a:t>
                      </a:r>
                      <a:endParaRPr lang="en-GB" sz="1100">
                        <a:effectLst/>
                        <a:latin typeface="Calibri" panose="020F0502020204030204" pitchFamily="34" charset="0"/>
                      </a:endParaRPr>
                    </a:p>
                  </a:txBody>
                  <a:tcPr marL="67755" marR="67755" marT="45170" marB="45170" anchor="ctr">
                    <a:lnL>
                      <a:noFill/>
                    </a:lnL>
                    <a:lnR>
                      <a:noFill/>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solidFill>
                      <a:srgbClr val="FFFFFF"/>
                    </a:solidFill>
                  </a:tcPr>
                </a:tc>
                <a:tc>
                  <a:txBody>
                    <a:bodyPr/>
                    <a:lstStyle/>
                    <a:p>
                      <a:pPr algn="ctr">
                        <a:spcAft>
                          <a:spcPts val="0"/>
                        </a:spcAft>
                      </a:pPr>
                      <a:r>
                        <a:rPr lang="en-GB" sz="1100">
                          <a:effectLst/>
                          <a:latin typeface="Calibri Light" panose="020F0302020204030204" pitchFamily="34" charset="0"/>
                        </a:rPr>
                        <a:t> </a:t>
                      </a:r>
                      <a:endParaRPr lang="en-GB" sz="1100">
                        <a:effectLst/>
                        <a:latin typeface="Calibri" panose="020F0502020204030204" pitchFamily="34" charset="0"/>
                      </a:endParaRPr>
                    </a:p>
                  </a:txBody>
                  <a:tcPr marL="67755" marR="67755" marT="45170" marB="45170" anchor="ctr">
                    <a:lnL>
                      <a:noFill/>
                    </a:lnL>
                    <a:lnR>
                      <a:noFill/>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solidFill>
                      <a:srgbClr val="FFFFFF"/>
                    </a:solidFill>
                  </a:tcPr>
                </a:tc>
                <a:tc>
                  <a:txBody>
                    <a:bodyPr/>
                    <a:lstStyle/>
                    <a:p>
                      <a:pPr algn="ctr">
                        <a:spcAft>
                          <a:spcPts val="0"/>
                        </a:spcAft>
                      </a:pPr>
                      <a:r>
                        <a:rPr lang="en-GB" sz="1100">
                          <a:effectLst/>
                          <a:latin typeface="Calibri Light" panose="020F0302020204030204" pitchFamily="34" charset="0"/>
                        </a:rPr>
                        <a:t> </a:t>
                      </a:r>
                      <a:endParaRPr lang="en-GB" sz="1100">
                        <a:effectLst/>
                        <a:latin typeface="Calibri" panose="020F0502020204030204" pitchFamily="34" charset="0"/>
                      </a:endParaRPr>
                    </a:p>
                  </a:txBody>
                  <a:tcPr marL="67755" marR="67755" marT="45170" marB="45170" anchor="ctr">
                    <a:lnL>
                      <a:noFill/>
                    </a:lnL>
                    <a:lnR>
                      <a:noFill/>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solidFill>
                      <a:srgbClr val="FFFFFF"/>
                    </a:solidFill>
                  </a:tcPr>
                </a:tc>
                <a:tc>
                  <a:txBody>
                    <a:bodyPr/>
                    <a:lstStyle/>
                    <a:p>
                      <a:pPr algn="ctr">
                        <a:spcAft>
                          <a:spcPts val="0"/>
                        </a:spcAft>
                      </a:pPr>
                      <a:r>
                        <a:rPr lang="en-GB" sz="1100">
                          <a:effectLst/>
                          <a:latin typeface="Calibri Light" panose="020F0302020204030204" pitchFamily="34" charset="0"/>
                        </a:rPr>
                        <a:t> </a:t>
                      </a:r>
                      <a:endParaRPr lang="en-GB" sz="1100">
                        <a:effectLst/>
                        <a:latin typeface="Calibri" panose="020F0502020204030204" pitchFamily="34" charset="0"/>
                      </a:endParaRPr>
                    </a:p>
                  </a:txBody>
                  <a:tcPr marL="67755" marR="67755" marT="45170" marB="45170" anchor="ctr">
                    <a:lnL>
                      <a:noFill/>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solidFill>
                      <a:srgbClr val="FFFFFF"/>
                    </a:solidFill>
                  </a:tcPr>
                </a:tc>
                <a:extLst>
                  <a:ext uri="{0D108BD9-81ED-4DB2-BD59-A6C34878D82A}">
                    <a16:rowId xmlns:a16="http://schemas.microsoft.com/office/drawing/2014/main" val="1111231912"/>
                  </a:ext>
                </a:extLst>
              </a:tr>
              <a:tr h="439407">
                <a:tc>
                  <a:txBody>
                    <a:bodyPr/>
                    <a:lstStyle/>
                    <a:p>
                      <a:pPr algn="ctr">
                        <a:spcAft>
                          <a:spcPts val="0"/>
                        </a:spcAft>
                      </a:pPr>
                      <a:r>
                        <a:rPr lang="en-GB" sz="1200" b="1">
                          <a:solidFill>
                            <a:srgbClr val="000000"/>
                          </a:solidFill>
                          <a:effectLst/>
                          <a:latin typeface="Calibri Light" panose="020F0302020204030204" pitchFamily="34" charset="0"/>
                        </a:rPr>
                        <a:t>4</a:t>
                      </a:r>
                      <a:r>
                        <a:rPr lang="en-GB" sz="1200" b="1">
                          <a:effectLst/>
                          <a:latin typeface="Calibri Light" panose="020F0302020204030204" pitchFamily="34" charset="0"/>
                        </a:rPr>
                        <a:t> </a:t>
                      </a:r>
                      <a:endParaRPr lang="en-GB" sz="1100">
                        <a:effectLst/>
                        <a:latin typeface="Calibri" panose="020F0502020204030204" pitchFamily="34" charset="0"/>
                      </a:endParaRPr>
                    </a:p>
                  </a:txBody>
                  <a:tcPr marL="67755" marR="67755" marT="45170" marB="45170" anchor="ctr">
                    <a:lnL w="12700" cap="flat" cmpd="sng" algn="ctr">
                      <a:solidFill>
                        <a:srgbClr val="7030A0"/>
                      </a:solidFill>
                      <a:prstDash val="solid"/>
                      <a:round/>
                      <a:headEnd type="none" w="med" len="med"/>
                      <a:tailEnd type="none" w="med" len="med"/>
                    </a:lnL>
                    <a:lnR>
                      <a:noFill/>
                    </a:lnR>
                    <a:lnT w="12700" cap="flat" cmpd="sng" algn="ctr">
                      <a:solidFill>
                        <a:srgbClr val="7030A0"/>
                      </a:solidFill>
                      <a:prstDash val="solid"/>
                      <a:round/>
                      <a:headEnd type="none" w="med" len="med"/>
                      <a:tailEnd type="none" w="med" len="med"/>
                    </a:lnT>
                    <a:lnB>
                      <a:noFill/>
                    </a:lnB>
                    <a:solidFill>
                      <a:srgbClr val="FEE6F9"/>
                    </a:solidFill>
                  </a:tcPr>
                </a:tc>
                <a:tc gridSpan="11">
                  <a:txBody>
                    <a:bodyPr/>
                    <a:lstStyle/>
                    <a:p>
                      <a:pPr algn="ctr">
                        <a:spcAft>
                          <a:spcPts val="0"/>
                        </a:spcAft>
                      </a:pPr>
                      <a:r>
                        <a:rPr lang="en-US" sz="1200" b="1">
                          <a:solidFill>
                            <a:srgbClr val="000000"/>
                          </a:solidFill>
                          <a:effectLst/>
                          <a:latin typeface="Calibri Light" panose="020F0302020204030204" pitchFamily="34" charset="0"/>
                        </a:rPr>
                        <a:t>Awareness of DBI Level 2 support and its benefits for a person in distress</a:t>
                      </a:r>
                      <a:r>
                        <a:rPr lang="en-US" sz="1200">
                          <a:effectLst/>
                          <a:latin typeface="Calibri Light" panose="020F0302020204030204" pitchFamily="34" charset="0"/>
                        </a:rPr>
                        <a:t> </a:t>
                      </a:r>
                      <a:endParaRPr lang="en-US" sz="1100">
                        <a:effectLst/>
                        <a:latin typeface="Calibri" panose="020F0502020204030204" pitchFamily="34" charset="0"/>
                      </a:endParaRPr>
                    </a:p>
                  </a:txBody>
                  <a:tcPr marL="67755" marR="67755" marT="45170" marB="45170" anchor="ctr">
                    <a:lnL>
                      <a:noFill/>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a:noFill/>
                    </a:lnB>
                    <a:solidFill>
                      <a:srgbClr val="FEE6F9"/>
                    </a:solidFill>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extLst>
                  <a:ext uri="{0D108BD9-81ED-4DB2-BD59-A6C34878D82A}">
                    <a16:rowId xmlns:a16="http://schemas.microsoft.com/office/drawing/2014/main" val="2367035186"/>
                  </a:ext>
                </a:extLst>
              </a:tr>
              <a:tr h="571547">
                <a:tc>
                  <a:txBody>
                    <a:bodyPr/>
                    <a:lstStyle/>
                    <a:p>
                      <a:pPr algn="ctr">
                        <a:spcAft>
                          <a:spcPts val="0"/>
                        </a:spcAft>
                      </a:pPr>
                      <a:r>
                        <a:rPr lang="en-GB" sz="1100" b="1">
                          <a:effectLst/>
                          <a:latin typeface="Calibri Light" panose="020F0302020204030204" pitchFamily="34" charset="0"/>
                        </a:rPr>
                        <a:t> </a:t>
                      </a:r>
                      <a:endParaRPr lang="en-GB" sz="1100">
                        <a:effectLst/>
                        <a:latin typeface="Calibri" panose="020F0502020204030204" pitchFamily="34" charset="0"/>
                      </a:endParaRPr>
                    </a:p>
                  </a:txBody>
                  <a:tcPr marL="67755" marR="67755" marT="45170" marB="45170" anchor="ctr">
                    <a:lnL w="12700" cap="flat" cmpd="sng" algn="ctr">
                      <a:solidFill>
                        <a:srgbClr val="7030A0"/>
                      </a:solidFill>
                      <a:prstDash val="solid"/>
                      <a:round/>
                      <a:headEnd type="none" w="med" len="med"/>
                      <a:tailEnd type="none" w="med" len="med"/>
                    </a:lnL>
                    <a:lnR>
                      <a:noFill/>
                    </a:lnR>
                    <a:lnT>
                      <a:noFill/>
                    </a:lnT>
                    <a:lnB w="12700" cap="flat" cmpd="sng" algn="ctr">
                      <a:solidFill>
                        <a:srgbClr val="7030A0"/>
                      </a:solidFill>
                      <a:prstDash val="solid"/>
                      <a:round/>
                      <a:headEnd type="none" w="med" len="med"/>
                      <a:tailEnd type="none" w="med" len="med"/>
                    </a:lnB>
                    <a:solidFill>
                      <a:srgbClr val="FEE6F9"/>
                    </a:solidFill>
                  </a:tcPr>
                </a:tc>
                <a:tc>
                  <a:txBody>
                    <a:bodyPr/>
                    <a:lstStyle/>
                    <a:p>
                      <a:pPr algn="ctr">
                        <a:spcAft>
                          <a:spcPts val="0"/>
                        </a:spcAft>
                      </a:pPr>
                      <a:r>
                        <a:rPr lang="en-GB" sz="1100">
                          <a:solidFill>
                            <a:srgbClr val="000000"/>
                          </a:solidFill>
                          <a:effectLst/>
                          <a:latin typeface="Calibri Light" panose="020F0302020204030204" pitchFamily="34" charset="0"/>
                        </a:rPr>
                        <a:t>1</a:t>
                      </a:r>
                      <a:r>
                        <a:rPr lang="en-GB" sz="1100">
                          <a:effectLst/>
                          <a:latin typeface="Calibri Light" panose="020F0302020204030204" pitchFamily="34" charset="0"/>
                        </a:rPr>
                        <a:t> </a:t>
                      </a:r>
                      <a:endParaRPr lang="en-GB" sz="1100">
                        <a:effectLst/>
                        <a:latin typeface="Calibri" panose="020F0502020204030204" pitchFamily="34" charset="0"/>
                      </a:endParaRPr>
                    </a:p>
                    <a:p>
                      <a:pPr algn="ctr">
                        <a:spcAft>
                          <a:spcPts val="0"/>
                        </a:spcAft>
                      </a:pPr>
                      <a:r>
                        <a:rPr lang="en-GB" sz="1100">
                          <a:solidFill>
                            <a:srgbClr val="000000"/>
                          </a:solidFill>
                          <a:effectLst/>
                          <a:latin typeface="Calibri Light" panose="020F0302020204030204" pitchFamily="34" charset="0"/>
                        </a:rPr>
                        <a:t>Lowest</a:t>
                      </a:r>
                      <a:r>
                        <a:rPr lang="en-GB" sz="1100">
                          <a:effectLst/>
                          <a:latin typeface="Calibri Light" panose="020F0302020204030204" pitchFamily="34" charset="0"/>
                        </a:rPr>
                        <a:t> </a:t>
                      </a:r>
                      <a:endParaRPr lang="en-GB" sz="1100">
                        <a:effectLst/>
                        <a:latin typeface="Calibri" panose="020F0502020204030204" pitchFamily="34" charset="0"/>
                      </a:endParaRPr>
                    </a:p>
                  </a:txBody>
                  <a:tcPr marL="67755" marR="67755" marT="45170" marB="45170" anchor="ctr">
                    <a:lnL>
                      <a:noFill/>
                    </a:lnL>
                    <a:lnR>
                      <a:noFill/>
                    </a:lnR>
                    <a:lnT>
                      <a:noFill/>
                    </a:lnT>
                    <a:lnB w="12700" cap="flat" cmpd="sng" algn="ctr">
                      <a:solidFill>
                        <a:srgbClr val="7030A0"/>
                      </a:solidFill>
                      <a:prstDash val="solid"/>
                      <a:round/>
                      <a:headEnd type="none" w="med" len="med"/>
                      <a:tailEnd type="none" w="med" len="med"/>
                    </a:lnB>
                    <a:solidFill>
                      <a:srgbClr val="FEE6F9"/>
                    </a:solidFill>
                  </a:tcPr>
                </a:tc>
                <a:tc>
                  <a:txBody>
                    <a:bodyPr/>
                    <a:lstStyle/>
                    <a:p>
                      <a:pPr algn="ctr">
                        <a:spcAft>
                          <a:spcPts val="0"/>
                        </a:spcAft>
                      </a:pPr>
                      <a:r>
                        <a:rPr lang="en-GB" sz="1100">
                          <a:solidFill>
                            <a:srgbClr val="000000"/>
                          </a:solidFill>
                          <a:effectLst/>
                          <a:latin typeface="Calibri Light" panose="020F0302020204030204" pitchFamily="34" charset="0"/>
                        </a:rPr>
                        <a:t>2</a:t>
                      </a:r>
                      <a:r>
                        <a:rPr lang="en-GB" sz="1100">
                          <a:effectLst/>
                          <a:latin typeface="Calibri Light" panose="020F0302020204030204" pitchFamily="34" charset="0"/>
                        </a:rPr>
                        <a:t> </a:t>
                      </a:r>
                      <a:endParaRPr lang="en-GB" sz="1100">
                        <a:effectLst/>
                        <a:latin typeface="Calibri" panose="020F0502020204030204" pitchFamily="34" charset="0"/>
                      </a:endParaRPr>
                    </a:p>
                  </a:txBody>
                  <a:tcPr marL="67755" marR="67755" marT="45170" marB="45170" anchor="ctr">
                    <a:lnL>
                      <a:noFill/>
                    </a:lnL>
                    <a:lnR>
                      <a:noFill/>
                    </a:lnR>
                    <a:lnT>
                      <a:noFill/>
                    </a:lnT>
                    <a:lnB w="12700" cap="flat" cmpd="sng" algn="ctr">
                      <a:solidFill>
                        <a:srgbClr val="7030A0"/>
                      </a:solidFill>
                      <a:prstDash val="solid"/>
                      <a:round/>
                      <a:headEnd type="none" w="med" len="med"/>
                      <a:tailEnd type="none" w="med" len="med"/>
                    </a:lnB>
                    <a:solidFill>
                      <a:srgbClr val="FEE6F9"/>
                    </a:solidFill>
                  </a:tcPr>
                </a:tc>
                <a:tc>
                  <a:txBody>
                    <a:bodyPr/>
                    <a:lstStyle/>
                    <a:p>
                      <a:pPr algn="ctr">
                        <a:spcAft>
                          <a:spcPts val="0"/>
                        </a:spcAft>
                      </a:pPr>
                      <a:r>
                        <a:rPr lang="en-GB" sz="1100">
                          <a:solidFill>
                            <a:srgbClr val="000000"/>
                          </a:solidFill>
                          <a:effectLst/>
                          <a:latin typeface="Calibri Light" panose="020F0302020204030204" pitchFamily="34" charset="0"/>
                        </a:rPr>
                        <a:t>3</a:t>
                      </a:r>
                      <a:r>
                        <a:rPr lang="en-GB" sz="1100">
                          <a:effectLst/>
                          <a:latin typeface="Calibri Light" panose="020F0302020204030204" pitchFamily="34" charset="0"/>
                        </a:rPr>
                        <a:t> </a:t>
                      </a:r>
                      <a:endParaRPr lang="en-GB" sz="1100">
                        <a:effectLst/>
                        <a:latin typeface="Calibri" panose="020F0502020204030204" pitchFamily="34" charset="0"/>
                      </a:endParaRPr>
                    </a:p>
                  </a:txBody>
                  <a:tcPr marL="67755" marR="67755" marT="45170" marB="45170" anchor="ctr">
                    <a:lnL>
                      <a:noFill/>
                    </a:lnL>
                    <a:lnR>
                      <a:noFill/>
                    </a:lnR>
                    <a:lnT>
                      <a:noFill/>
                    </a:lnT>
                    <a:lnB w="12700" cap="flat" cmpd="sng" algn="ctr">
                      <a:solidFill>
                        <a:srgbClr val="7030A0"/>
                      </a:solidFill>
                      <a:prstDash val="solid"/>
                      <a:round/>
                      <a:headEnd type="none" w="med" len="med"/>
                      <a:tailEnd type="none" w="med" len="med"/>
                    </a:lnB>
                    <a:solidFill>
                      <a:srgbClr val="FEE6F9"/>
                    </a:solidFill>
                  </a:tcPr>
                </a:tc>
                <a:tc>
                  <a:txBody>
                    <a:bodyPr/>
                    <a:lstStyle/>
                    <a:p>
                      <a:pPr algn="ctr">
                        <a:spcAft>
                          <a:spcPts val="0"/>
                        </a:spcAft>
                      </a:pPr>
                      <a:r>
                        <a:rPr lang="en-GB" sz="1100">
                          <a:solidFill>
                            <a:srgbClr val="000000"/>
                          </a:solidFill>
                          <a:effectLst/>
                          <a:latin typeface="Calibri Light" panose="020F0302020204030204" pitchFamily="34" charset="0"/>
                        </a:rPr>
                        <a:t>4</a:t>
                      </a:r>
                      <a:r>
                        <a:rPr lang="en-GB" sz="1100">
                          <a:effectLst/>
                          <a:latin typeface="Calibri Light" panose="020F0302020204030204" pitchFamily="34" charset="0"/>
                        </a:rPr>
                        <a:t> </a:t>
                      </a:r>
                      <a:endParaRPr lang="en-GB" sz="1100">
                        <a:effectLst/>
                        <a:latin typeface="Calibri" panose="020F0502020204030204" pitchFamily="34" charset="0"/>
                      </a:endParaRPr>
                    </a:p>
                  </a:txBody>
                  <a:tcPr marL="67755" marR="67755" marT="45170" marB="45170" anchor="ctr">
                    <a:lnL>
                      <a:noFill/>
                    </a:lnL>
                    <a:lnR>
                      <a:noFill/>
                    </a:lnR>
                    <a:lnT>
                      <a:noFill/>
                    </a:lnT>
                    <a:lnB w="12700" cap="flat" cmpd="sng" algn="ctr">
                      <a:solidFill>
                        <a:srgbClr val="7030A0"/>
                      </a:solidFill>
                      <a:prstDash val="solid"/>
                      <a:round/>
                      <a:headEnd type="none" w="med" len="med"/>
                      <a:tailEnd type="none" w="med" len="med"/>
                    </a:lnB>
                    <a:solidFill>
                      <a:srgbClr val="FEE6F9"/>
                    </a:solidFill>
                  </a:tcPr>
                </a:tc>
                <a:tc>
                  <a:txBody>
                    <a:bodyPr/>
                    <a:lstStyle/>
                    <a:p>
                      <a:pPr algn="ctr">
                        <a:spcAft>
                          <a:spcPts val="0"/>
                        </a:spcAft>
                      </a:pPr>
                      <a:r>
                        <a:rPr lang="en-GB" sz="1100">
                          <a:solidFill>
                            <a:srgbClr val="000000"/>
                          </a:solidFill>
                          <a:effectLst/>
                          <a:latin typeface="Calibri Light" panose="020F0302020204030204" pitchFamily="34" charset="0"/>
                        </a:rPr>
                        <a:t>5</a:t>
                      </a:r>
                      <a:r>
                        <a:rPr lang="en-GB" sz="1100">
                          <a:effectLst/>
                          <a:latin typeface="Calibri Light" panose="020F0302020204030204" pitchFamily="34" charset="0"/>
                        </a:rPr>
                        <a:t> </a:t>
                      </a:r>
                      <a:endParaRPr lang="en-GB" sz="1100">
                        <a:effectLst/>
                        <a:latin typeface="Calibri" panose="020F0502020204030204" pitchFamily="34" charset="0"/>
                      </a:endParaRPr>
                    </a:p>
                  </a:txBody>
                  <a:tcPr marL="67755" marR="67755" marT="45170" marB="45170" anchor="ctr">
                    <a:lnL>
                      <a:noFill/>
                    </a:lnL>
                    <a:lnR>
                      <a:noFill/>
                    </a:lnR>
                    <a:lnT>
                      <a:noFill/>
                    </a:lnT>
                    <a:lnB w="12700" cap="flat" cmpd="sng" algn="ctr">
                      <a:solidFill>
                        <a:srgbClr val="7030A0"/>
                      </a:solidFill>
                      <a:prstDash val="solid"/>
                      <a:round/>
                      <a:headEnd type="none" w="med" len="med"/>
                      <a:tailEnd type="none" w="med" len="med"/>
                    </a:lnB>
                    <a:solidFill>
                      <a:srgbClr val="FEE6F9"/>
                    </a:solidFill>
                  </a:tcPr>
                </a:tc>
                <a:tc gridSpan="2">
                  <a:txBody>
                    <a:bodyPr/>
                    <a:lstStyle/>
                    <a:p>
                      <a:pPr algn="ctr">
                        <a:spcAft>
                          <a:spcPts val="0"/>
                        </a:spcAft>
                      </a:pPr>
                      <a:r>
                        <a:rPr lang="en-GB" sz="1100">
                          <a:solidFill>
                            <a:srgbClr val="000000"/>
                          </a:solidFill>
                          <a:effectLst/>
                          <a:latin typeface="Calibri Light" panose="020F0302020204030204" pitchFamily="34" charset="0"/>
                        </a:rPr>
                        <a:t>6</a:t>
                      </a:r>
                      <a:r>
                        <a:rPr lang="en-GB" sz="1100">
                          <a:effectLst/>
                          <a:latin typeface="Calibri Light" panose="020F0302020204030204" pitchFamily="34" charset="0"/>
                        </a:rPr>
                        <a:t> </a:t>
                      </a:r>
                      <a:endParaRPr lang="en-GB" sz="1100">
                        <a:effectLst/>
                        <a:latin typeface="Calibri" panose="020F0502020204030204" pitchFamily="34" charset="0"/>
                      </a:endParaRPr>
                    </a:p>
                  </a:txBody>
                  <a:tcPr marL="67755" marR="67755" marT="45170" marB="45170" anchor="ctr">
                    <a:lnL>
                      <a:noFill/>
                    </a:lnL>
                    <a:lnR>
                      <a:noFill/>
                    </a:lnR>
                    <a:lnT>
                      <a:noFill/>
                    </a:lnT>
                    <a:lnB w="12700" cap="flat" cmpd="sng" algn="ctr">
                      <a:solidFill>
                        <a:srgbClr val="7030A0"/>
                      </a:solidFill>
                      <a:prstDash val="solid"/>
                      <a:round/>
                      <a:headEnd type="none" w="med" len="med"/>
                      <a:tailEnd type="none" w="med" len="med"/>
                    </a:lnB>
                    <a:solidFill>
                      <a:srgbClr val="FEE6F9"/>
                    </a:solidFill>
                  </a:tcPr>
                </a:tc>
                <a:tc hMerge="1">
                  <a:txBody>
                    <a:bodyPr/>
                    <a:lstStyle/>
                    <a:p>
                      <a:pPr algn="ctr">
                        <a:spcAft>
                          <a:spcPts val="0"/>
                        </a:spcAft>
                      </a:pPr>
                      <a:endParaRPr lang="en-GB" sz="1100">
                        <a:effectLst/>
                        <a:latin typeface="Calibri" panose="020F0502020204030204" pitchFamily="34" charset="0"/>
                      </a:endParaRPr>
                    </a:p>
                  </a:txBody>
                  <a:tcPr marL="67755" marR="67755" marT="45170" marB="45170" anchor="ctr">
                    <a:lnL>
                      <a:noFill/>
                    </a:lnL>
                    <a:lnR>
                      <a:noFill/>
                    </a:lnR>
                    <a:lnT>
                      <a:noFill/>
                    </a:lnT>
                    <a:lnB w="12700" cap="flat" cmpd="sng" algn="ctr">
                      <a:solidFill>
                        <a:srgbClr val="7030A0"/>
                      </a:solidFill>
                      <a:prstDash val="solid"/>
                      <a:round/>
                      <a:headEnd type="none" w="med" len="med"/>
                      <a:tailEnd type="none" w="med" len="med"/>
                    </a:lnB>
                    <a:solidFill>
                      <a:srgbClr val="FEE6F9"/>
                    </a:solidFill>
                  </a:tcPr>
                </a:tc>
                <a:tc>
                  <a:txBody>
                    <a:bodyPr/>
                    <a:lstStyle/>
                    <a:p>
                      <a:pPr algn="ctr">
                        <a:spcAft>
                          <a:spcPts val="0"/>
                        </a:spcAft>
                      </a:pPr>
                      <a:r>
                        <a:rPr lang="en-GB" sz="1100">
                          <a:solidFill>
                            <a:srgbClr val="000000"/>
                          </a:solidFill>
                          <a:effectLst/>
                          <a:latin typeface="Calibri Light" panose="020F0302020204030204" pitchFamily="34" charset="0"/>
                        </a:rPr>
                        <a:t>7</a:t>
                      </a:r>
                      <a:r>
                        <a:rPr lang="en-GB" sz="1100">
                          <a:effectLst/>
                          <a:latin typeface="Calibri Light" panose="020F0302020204030204" pitchFamily="34" charset="0"/>
                        </a:rPr>
                        <a:t> </a:t>
                      </a:r>
                      <a:endParaRPr lang="en-GB" sz="1100">
                        <a:effectLst/>
                        <a:latin typeface="Calibri" panose="020F0502020204030204" pitchFamily="34" charset="0"/>
                      </a:endParaRPr>
                    </a:p>
                  </a:txBody>
                  <a:tcPr marL="67755" marR="67755" marT="45170" marB="45170" anchor="ctr">
                    <a:lnL>
                      <a:noFill/>
                    </a:lnL>
                    <a:lnR>
                      <a:noFill/>
                    </a:lnR>
                    <a:lnT>
                      <a:noFill/>
                    </a:lnT>
                    <a:lnB w="12700" cap="flat" cmpd="sng" algn="ctr">
                      <a:solidFill>
                        <a:srgbClr val="7030A0"/>
                      </a:solidFill>
                      <a:prstDash val="solid"/>
                      <a:round/>
                      <a:headEnd type="none" w="med" len="med"/>
                      <a:tailEnd type="none" w="med" len="med"/>
                    </a:lnB>
                    <a:solidFill>
                      <a:srgbClr val="FEE6F9"/>
                    </a:solidFill>
                  </a:tcPr>
                </a:tc>
                <a:tc>
                  <a:txBody>
                    <a:bodyPr/>
                    <a:lstStyle/>
                    <a:p>
                      <a:pPr algn="ctr">
                        <a:spcAft>
                          <a:spcPts val="0"/>
                        </a:spcAft>
                      </a:pPr>
                      <a:r>
                        <a:rPr lang="en-GB" sz="1100">
                          <a:solidFill>
                            <a:srgbClr val="000000"/>
                          </a:solidFill>
                          <a:effectLst/>
                          <a:latin typeface="Calibri Light" panose="020F0302020204030204" pitchFamily="34" charset="0"/>
                        </a:rPr>
                        <a:t>8</a:t>
                      </a:r>
                      <a:r>
                        <a:rPr lang="en-GB" sz="1100">
                          <a:effectLst/>
                          <a:latin typeface="Calibri Light" panose="020F0302020204030204" pitchFamily="34" charset="0"/>
                        </a:rPr>
                        <a:t> </a:t>
                      </a:r>
                      <a:endParaRPr lang="en-GB" sz="1100">
                        <a:effectLst/>
                        <a:latin typeface="Calibri" panose="020F0502020204030204" pitchFamily="34" charset="0"/>
                      </a:endParaRPr>
                    </a:p>
                  </a:txBody>
                  <a:tcPr marL="67755" marR="67755" marT="45170" marB="45170" anchor="ctr">
                    <a:lnL>
                      <a:noFill/>
                    </a:lnL>
                    <a:lnR>
                      <a:noFill/>
                    </a:lnR>
                    <a:lnT>
                      <a:noFill/>
                    </a:lnT>
                    <a:lnB w="12700" cap="flat" cmpd="sng" algn="ctr">
                      <a:solidFill>
                        <a:srgbClr val="7030A0"/>
                      </a:solidFill>
                      <a:prstDash val="solid"/>
                      <a:round/>
                      <a:headEnd type="none" w="med" len="med"/>
                      <a:tailEnd type="none" w="med" len="med"/>
                    </a:lnB>
                    <a:solidFill>
                      <a:srgbClr val="FEE6F9"/>
                    </a:solidFill>
                  </a:tcPr>
                </a:tc>
                <a:tc>
                  <a:txBody>
                    <a:bodyPr/>
                    <a:lstStyle/>
                    <a:p>
                      <a:pPr algn="ctr">
                        <a:spcAft>
                          <a:spcPts val="0"/>
                        </a:spcAft>
                      </a:pPr>
                      <a:r>
                        <a:rPr lang="en-GB" sz="1100">
                          <a:solidFill>
                            <a:srgbClr val="000000"/>
                          </a:solidFill>
                          <a:effectLst/>
                          <a:latin typeface="Calibri Light" panose="020F0302020204030204" pitchFamily="34" charset="0"/>
                        </a:rPr>
                        <a:t>9</a:t>
                      </a:r>
                      <a:r>
                        <a:rPr lang="en-GB" sz="1100">
                          <a:effectLst/>
                          <a:latin typeface="Calibri Light" panose="020F0302020204030204" pitchFamily="34" charset="0"/>
                        </a:rPr>
                        <a:t> </a:t>
                      </a:r>
                      <a:endParaRPr lang="en-GB" sz="1100">
                        <a:effectLst/>
                        <a:latin typeface="Calibri" panose="020F0502020204030204" pitchFamily="34" charset="0"/>
                      </a:endParaRPr>
                    </a:p>
                  </a:txBody>
                  <a:tcPr marL="67755" marR="67755" marT="45170" marB="45170" anchor="ctr">
                    <a:lnL>
                      <a:noFill/>
                    </a:lnL>
                    <a:lnR>
                      <a:noFill/>
                    </a:lnR>
                    <a:lnT>
                      <a:noFill/>
                    </a:lnT>
                    <a:lnB w="12700" cap="flat" cmpd="sng" algn="ctr">
                      <a:solidFill>
                        <a:srgbClr val="7030A0"/>
                      </a:solidFill>
                      <a:prstDash val="solid"/>
                      <a:round/>
                      <a:headEnd type="none" w="med" len="med"/>
                      <a:tailEnd type="none" w="med" len="med"/>
                    </a:lnB>
                    <a:solidFill>
                      <a:srgbClr val="FEE6F9"/>
                    </a:solidFill>
                  </a:tcPr>
                </a:tc>
                <a:tc>
                  <a:txBody>
                    <a:bodyPr/>
                    <a:lstStyle/>
                    <a:p>
                      <a:pPr algn="ctr">
                        <a:spcAft>
                          <a:spcPts val="0"/>
                        </a:spcAft>
                      </a:pPr>
                      <a:r>
                        <a:rPr lang="en-GB" sz="1100">
                          <a:solidFill>
                            <a:srgbClr val="000000"/>
                          </a:solidFill>
                          <a:effectLst/>
                          <a:latin typeface="Calibri Light" panose="020F0302020204030204" pitchFamily="34" charset="0"/>
                        </a:rPr>
                        <a:t>10</a:t>
                      </a:r>
                      <a:r>
                        <a:rPr lang="en-GB" sz="1100">
                          <a:effectLst/>
                          <a:latin typeface="Calibri Light" panose="020F0302020204030204" pitchFamily="34" charset="0"/>
                        </a:rPr>
                        <a:t> </a:t>
                      </a:r>
                      <a:endParaRPr lang="en-GB" sz="1100">
                        <a:effectLst/>
                        <a:latin typeface="Calibri" panose="020F0502020204030204" pitchFamily="34" charset="0"/>
                      </a:endParaRPr>
                    </a:p>
                    <a:p>
                      <a:pPr algn="ctr">
                        <a:spcAft>
                          <a:spcPts val="0"/>
                        </a:spcAft>
                      </a:pPr>
                      <a:r>
                        <a:rPr lang="en-GB" sz="1100">
                          <a:solidFill>
                            <a:srgbClr val="000000"/>
                          </a:solidFill>
                          <a:effectLst/>
                          <a:latin typeface="Calibri Light" panose="020F0302020204030204" pitchFamily="34" charset="0"/>
                        </a:rPr>
                        <a:t>Highest</a:t>
                      </a:r>
                      <a:r>
                        <a:rPr lang="en-GB" sz="1100">
                          <a:effectLst/>
                          <a:latin typeface="Calibri Light" panose="020F0302020204030204" pitchFamily="34" charset="0"/>
                        </a:rPr>
                        <a:t> </a:t>
                      </a:r>
                      <a:endParaRPr lang="en-GB" sz="1100">
                        <a:effectLst/>
                        <a:latin typeface="Calibri" panose="020F0502020204030204" pitchFamily="34" charset="0"/>
                      </a:endParaRPr>
                    </a:p>
                  </a:txBody>
                  <a:tcPr marL="67755" marR="67755" marT="45170" marB="45170" anchor="ctr">
                    <a:lnL>
                      <a:noFill/>
                    </a:lnL>
                    <a:lnR w="12700" cap="flat" cmpd="sng" algn="ctr">
                      <a:solidFill>
                        <a:srgbClr val="7030A0"/>
                      </a:solidFill>
                      <a:prstDash val="solid"/>
                      <a:round/>
                      <a:headEnd type="none" w="med" len="med"/>
                      <a:tailEnd type="none" w="med" len="med"/>
                    </a:lnR>
                    <a:lnT>
                      <a:noFill/>
                    </a:lnT>
                    <a:lnB w="12700" cap="flat" cmpd="sng" algn="ctr">
                      <a:solidFill>
                        <a:srgbClr val="7030A0"/>
                      </a:solidFill>
                      <a:prstDash val="solid"/>
                      <a:round/>
                      <a:headEnd type="none" w="med" len="med"/>
                      <a:tailEnd type="none" w="med" len="med"/>
                    </a:lnB>
                    <a:solidFill>
                      <a:srgbClr val="FEE6F9"/>
                    </a:solidFill>
                  </a:tcPr>
                </a:tc>
                <a:extLst>
                  <a:ext uri="{0D108BD9-81ED-4DB2-BD59-A6C34878D82A}">
                    <a16:rowId xmlns:a16="http://schemas.microsoft.com/office/drawing/2014/main" val="655924161"/>
                  </a:ext>
                </a:extLst>
              </a:tr>
            </a:tbl>
          </a:graphicData>
        </a:graphic>
      </p:graphicFrame>
      <p:sp>
        <p:nvSpPr>
          <p:cNvPr id="8" name="Rectangle 2"/>
          <p:cNvSpPr>
            <a:spLocks noChangeArrowheads="1"/>
          </p:cNvSpPr>
          <p:nvPr/>
        </p:nvSpPr>
        <p:spPr bwMode="auto">
          <a:xfrm>
            <a:off x="1615504" y="1703740"/>
            <a:ext cx="8479903" cy="4770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Light" panose="020F0302020204030204" pitchFamily="34" charset="0"/>
                <a:cs typeface="Calibri Light" panose="020F0302020204030204" pitchFamily="34" charset="0"/>
              </a:rPr>
              <a:t>Rate from 1 (lowest confidence) to 10 (highest confidence) </a:t>
            </a:r>
            <a:endParaRPr kumimoji="0" lang="en-US" altLang="en-US" sz="600" b="0" i="0" u="none" strike="noStrike" cap="none" normalizeH="0" baseline="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panose="020F0502020204030204" pitchFamily="34" charset="0"/>
                <a:cs typeface="Calibri" panose="020F0502020204030204" pitchFamily="34" charset="0"/>
              </a:rPr>
              <a:t> </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57033926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4294967295"/>
          </p:nvPr>
        </p:nvSpPr>
        <p:spPr>
          <a:xfrm>
            <a:off x="144065" y="1988840"/>
            <a:ext cx="8855869" cy="4608512"/>
          </a:xfrm>
        </p:spPr>
        <p:txBody>
          <a:bodyPr>
            <a:noAutofit/>
          </a:bodyPr>
          <a:lstStyle/>
          <a:p>
            <a:pPr algn="l">
              <a:lnSpc>
                <a:spcPct val="90000"/>
              </a:lnSpc>
            </a:pPr>
            <a:r>
              <a:rPr lang="en-GB" altLang="en-US" sz="1800" b="1">
                <a:solidFill>
                  <a:srgbClr val="205867"/>
                </a:solidFill>
                <a:latin typeface="Calibri" panose="020F0502020204030204" pitchFamily="34" charset="0"/>
                <a:cs typeface="Calibri" panose="020F0502020204030204" pitchFamily="34" charset="0"/>
              </a:rPr>
              <a:t>Suicide Prevention and Mental Health strategies</a:t>
            </a:r>
          </a:p>
          <a:p>
            <a:pPr marL="342900" indent="-342900" algn="l">
              <a:lnSpc>
                <a:spcPct val="90000"/>
              </a:lnSpc>
              <a:buFont typeface="Calibri" panose="020F0502020204030204" pitchFamily="34" charset="0"/>
              <a:buChar char="–"/>
            </a:pPr>
            <a:r>
              <a:rPr lang="en-GB" altLang="en-US" sz="1800">
                <a:solidFill>
                  <a:srgbClr val="205867"/>
                </a:solidFill>
                <a:latin typeface="Calibri" panose="020F0502020204030204" pitchFamily="34" charset="0"/>
                <a:cs typeface="Calibri" panose="020F0502020204030204" pitchFamily="34" charset="0"/>
              </a:rPr>
              <a:t>Commitment to improve response to distress</a:t>
            </a:r>
          </a:p>
          <a:p>
            <a:pPr marL="342900" indent="-342900" algn="l">
              <a:lnSpc>
                <a:spcPct val="90000"/>
              </a:lnSpc>
              <a:buFont typeface="Calibri" panose="020F0502020204030204" pitchFamily="34" charset="0"/>
              <a:buChar char="–"/>
            </a:pPr>
            <a:endParaRPr lang="en-GB" altLang="en-US" sz="1800">
              <a:solidFill>
                <a:srgbClr val="205867"/>
              </a:solidFill>
              <a:latin typeface="Calibri" panose="020F0502020204030204" pitchFamily="34" charset="0"/>
              <a:cs typeface="Calibri" panose="020F0502020204030204" pitchFamily="34" charset="0"/>
            </a:endParaRPr>
          </a:p>
          <a:p>
            <a:pPr algn="l">
              <a:lnSpc>
                <a:spcPct val="90000"/>
              </a:lnSpc>
            </a:pPr>
            <a:r>
              <a:rPr lang="en-GB" altLang="en-US" sz="1800" b="1">
                <a:solidFill>
                  <a:srgbClr val="205867"/>
                </a:solidFill>
                <a:latin typeface="Calibri" panose="020F0502020204030204" pitchFamily="34" charset="0"/>
                <a:cs typeface="Calibri" panose="020F0502020204030204" pitchFamily="34" charset="0"/>
              </a:rPr>
              <a:t>National engagement programme and evidence review</a:t>
            </a:r>
          </a:p>
          <a:p>
            <a:pPr marL="355600" lvl="1" indent="-355600" algn="l">
              <a:lnSpc>
                <a:spcPct val="90000"/>
              </a:lnSpc>
              <a:buFont typeface="Arial" panose="020B0604020202020204" pitchFamily="34" charset="0"/>
              <a:buChar char="−"/>
            </a:pPr>
            <a:r>
              <a:rPr lang="en-GB" altLang="en-US" sz="1800">
                <a:solidFill>
                  <a:srgbClr val="205867"/>
                </a:solidFill>
                <a:latin typeface="Calibri" panose="020F0502020204030204" pitchFamily="34" charset="0"/>
                <a:cs typeface="Calibri" panose="020F0502020204030204" pitchFamily="34" charset="0"/>
              </a:rPr>
              <a:t>Inconsistent response to those in distress, no standard approach nationally or across agencies</a:t>
            </a:r>
          </a:p>
          <a:p>
            <a:pPr marL="355600" lvl="1" indent="-355600" algn="l">
              <a:lnSpc>
                <a:spcPct val="90000"/>
              </a:lnSpc>
              <a:buFont typeface="Arial" panose="020B0604020202020204" pitchFamily="34" charset="0"/>
              <a:buChar char="−"/>
            </a:pPr>
            <a:r>
              <a:rPr lang="en-GB" altLang="en-US" sz="1800">
                <a:solidFill>
                  <a:srgbClr val="205867"/>
                </a:solidFill>
                <a:latin typeface="Calibri" panose="020F0502020204030204" pitchFamily="34" charset="0"/>
                <a:cs typeface="Calibri" panose="020F0502020204030204" pitchFamily="34" charset="0"/>
              </a:rPr>
              <a:t>Inconsistent experience of compassion</a:t>
            </a:r>
          </a:p>
          <a:p>
            <a:pPr marL="355600" lvl="1" indent="-355600" algn="l">
              <a:lnSpc>
                <a:spcPct val="90000"/>
              </a:lnSpc>
              <a:buFont typeface="Arial" panose="020B0604020202020204" pitchFamily="34" charset="0"/>
              <a:buChar char="−"/>
            </a:pPr>
            <a:endParaRPr lang="en-GB" altLang="en-US" sz="1800">
              <a:solidFill>
                <a:srgbClr val="205867"/>
              </a:solidFill>
              <a:latin typeface="Calibri" panose="020F0502020204030204" pitchFamily="34" charset="0"/>
              <a:cs typeface="Calibri" panose="020F0502020204030204" pitchFamily="34" charset="0"/>
            </a:endParaRPr>
          </a:p>
          <a:p>
            <a:pPr marL="0" lvl="1" algn="l">
              <a:lnSpc>
                <a:spcPct val="80000"/>
              </a:lnSpc>
              <a:tabLst>
                <a:tab pos="447675" algn="l"/>
              </a:tabLst>
            </a:pPr>
            <a:r>
              <a:rPr lang="en-GB" altLang="en-US" sz="1800" b="1">
                <a:solidFill>
                  <a:srgbClr val="205867"/>
                </a:solidFill>
                <a:latin typeface="Calibri" panose="020F0502020204030204" pitchFamily="34" charset="0"/>
                <a:cs typeface="Calibri" panose="020F0502020204030204" pitchFamily="34" charset="0"/>
              </a:rPr>
              <a:t>Ministerial announcement: 53 month DBI programme (Nov 2016 -  April 2021)</a:t>
            </a:r>
          </a:p>
          <a:p>
            <a:pPr marL="342900" lvl="1" indent="-342900" algn="l">
              <a:lnSpc>
                <a:spcPct val="80000"/>
              </a:lnSpc>
              <a:buFont typeface=".AppleSystemUIFont" charset="-120"/>
              <a:buChar char="-"/>
              <a:tabLst>
                <a:tab pos="447675" algn="l"/>
              </a:tabLst>
            </a:pPr>
            <a:r>
              <a:rPr lang="en-GB" sz="1800">
                <a:solidFill>
                  <a:srgbClr val="205867"/>
                </a:solidFill>
                <a:latin typeface="Calibri" panose="020F0502020204030204" pitchFamily="34" charset="0"/>
                <a:cs typeface="Calibri" panose="020F0502020204030204" pitchFamily="34" charset="0"/>
              </a:rPr>
              <a:t>Improved co-ordination across agencies, quicker access to support and more consistency in the compassion they receive</a:t>
            </a:r>
            <a:endParaRPr lang="en-GB" sz="2000" b="1">
              <a:solidFill>
                <a:srgbClr val="205867"/>
              </a:solidFill>
              <a:latin typeface="Calibri" panose="020F0502020204030204" pitchFamily="34" charset="0"/>
              <a:cs typeface="Calibri" panose="020F0502020204030204" pitchFamily="34" charset="0"/>
            </a:endParaRPr>
          </a:p>
          <a:p>
            <a:pPr marL="342900" lvl="1" indent="-342900" algn="l">
              <a:lnSpc>
                <a:spcPct val="80000"/>
              </a:lnSpc>
              <a:buFont typeface=".AppleSystemUIFont" charset="-120"/>
              <a:buChar char="-"/>
              <a:tabLst>
                <a:tab pos="447675" algn="l"/>
              </a:tabLst>
            </a:pPr>
            <a:r>
              <a:rPr lang="en-GB" sz="1800">
                <a:solidFill>
                  <a:srgbClr val="205867"/>
                </a:solidFill>
                <a:latin typeface="Calibri" panose="020F0502020204030204" pitchFamily="34" charset="0"/>
                <a:cs typeface="Calibri" panose="020F0502020204030204" pitchFamily="34" charset="0"/>
              </a:rPr>
              <a:t>Development, testing, evaluation</a:t>
            </a:r>
          </a:p>
          <a:p>
            <a:pPr marL="342900" lvl="1" indent="-342900" algn="l">
              <a:lnSpc>
                <a:spcPct val="80000"/>
              </a:lnSpc>
              <a:buFont typeface=".AppleSystemUIFont" charset="-120"/>
              <a:buChar char="-"/>
              <a:tabLst>
                <a:tab pos="447675" algn="l"/>
              </a:tabLst>
            </a:pPr>
            <a:endParaRPr lang="en-GB" sz="1800">
              <a:solidFill>
                <a:srgbClr val="205867"/>
              </a:solidFill>
              <a:latin typeface="Calibri" panose="020F0502020204030204" pitchFamily="34" charset="0"/>
              <a:cs typeface="Calibri" panose="020F0502020204030204" pitchFamily="34" charset="0"/>
            </a:endParaRPr>
          </a:p>
          <a:p>
            <a:pPr marL="0" lvl="1" algn="l">
              <a:lnSpc>
                <a:spcPct val="80000"/>
              </a:lnSpc>
              <a:tabLst>
                <a:tab pos="447675" algn="l"/>
              </a:tabLst>
            </a:pPr>
            <a:r>
              <a:rPr lang="en-GB" sz="1800" b="1">
                <a:solidFill>
                  <a:srgbClr val="205867"/>
                </a:solidFill>
                <a:latin typeface="Calibri" panose="020F0502020204030204" pitchFamily="34" charset="0"/>
                <a:cs typeface="Calibri" panose="020F0502020204030204" pitchFamily="34" charset="0"/>
              </a:rPr>
              <a:t>Programme for Government (2020)</a:t>
            </a:r>
          </a:p>
          <a:p>
            <a:pPr marL="342900" lvl="1" indent="-342900" algn="l">
              <a:lnSpc>
                <a:spcPct val="80000"/>
              </a:lnSpc>
              <a:buFontTx/>
              <a:buChar char="-"/>
              <a:tabLst>
                <a:tab pos="447675" algn="l"/>
              </a:tabLst>
            </a:pPr>
            <a:r>
              <a:rPr lang="en-GB" sz="1800">
                <a:solidFill>
                  <a:srgbClr val="205867"/>
                </a:solidFill>
                <a:latin typeface="Calibri" panose="020F0502020204030204" pitchFamily="34" charset="0"/>
                <a:cs typeface="Calibri" panose="020F0502020204030204" pitchFamily="34" charset="0"/>
              </a:rPr>
              <a:t>Transitional phase 2021-24: extend and embed DBI nationally</a:t>
            </a:r>
          </a:p>
          <a:p>
            <a:pPr marL="0" lvl="1" algn="l">
              <a:lnSpc>
                <a:spcPct val="80000"/>
              </a:lnSpc>
              <a:tabLst>
                <a:tab pos="447675" algn="l"/>
              </a:tabLst>
            </a:pPr>
            <a:endParaRPr lang="en-GB" sz="2000">
              <a:solidFill>
                <a:schemeClr val="tx1"/>
              </a:solidFill>
            </a:endParaRPr>
          </a:p>
          <a:p>
            <a:pPr marL="400050" lvl="2" algn="l">
              <a:lnSpc>
                <a:spcPct val="80000"/>
              </a:lnSpc>
              <a:tabLst>
                <a:tab pos="447675" algn="l"/>
              </a:tabLst>
            </a:pPr>
            <a:endParaRPr lang="en-GB" sz="2000">
              <a:solidFill>
                <a:schemeClr val="tx1"/>
              </a:solidFill>
            </a:endParaRPr>
          </a:p>
        </p:txBody>
      </p:sp>
      <p:sp>
        <p:nvSpPr>
          <p:cNvPr id="4" name="Title 3"/>
          <p:cNvSpPr>
            <a:spLocks noGrp="1"/>
          </p:cNvSpPr>
          <p:nvPr>
            <p:ph type="ctrTitle" idx="4294967295"/>
          </p:nvPr>
        </p:nvSpPr>
        <p:spPr>
          <a:xfrm>
            <a:off x="288131" y="764704"/>
            <a:ext cx="8567738" cy="1470025"/>
          </a:xfrm>
        </p:spPr>
        <p:txBody>
          <a:bodyPr>
            <a:normAutofit/>
          </a:bodyPr>
          <a:lstStyle/>
          <a:p>
            <a:pPr algn="l"/>
            <a:r>
              <a:rPr lang="en-US" sz="3200" b="1">
                <a:solidFill>
                  <a:srgbClr val="205867"/>
                </a:solidFill>
                <a:latin typeface="Calibri" panose="020F0502020204030204" pitchFamily="34" charset="0"/>
                <a:cs typeface="Calibri" panose="020F0502020204030204" pitchFamily="34" charset="0"/>
              </a:rPr>
              <a:t>Rationale for Distress Brief Intervention (DBI)</a:t>
            </a:r>
          </a:p>
        </p:txBody>
      </p:sp>
    </p:spTree>
    <p:extLst>
      <p:ext uri="{BB962C8B-B14F-4D97-AF65-F5344CB8AC3E}">
        <p14:creationId xmlns:p14="http://schemas.microsoft.com/office/powerpoint/2010/main" val="40222166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2"/>
          <p:cNvSpPr txBox="1">
            <a:spLocks/>
          </p:cNvSpPr>
          <p:nvPr/>
        </p:nvSpPr>
        <p:spPr>
          <a:xfrm>
            <a:off x="323528" y="1628800"/>
            <a:ext cx="8568952" cy="5229200"/>
          </a:xfrm>
          <a:prstGeom prst="rect">
            <a:avLst/>
          </a:prstGeom>
        </p:spPr>
        <p:txBody>
          <a:bodyPr vert="horz" lIns="91440" tIns="45720" rIns="91440" bIns="45720" rtlCol="0">
            <a:normAutofit lnSpcReduction="10000"/>
          </a:bodyPr>
          <a:lstStyle>
            <a:lvl1pPr marL="0" indent="0" algn="ctr" defTabSz="914400" rtl="0" eaLnBrk="1" latinLnBrk="0"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marL="361950" indent="-361950" algn="l">
              <a:lnSpc>
                <a:spcPct val="80000"/>
              </a:lnSpc>
              <a:tabLst>
                <a:tab pos="447675" algn="l"/>
              </a:tabLst>
            </a:pPr>
            <a:endParaRPr lang="en-GB" b="1">
              <a:solidFill>
                <a:srgbClr val="205867"/>
              </a:solidFill>
              <a:latin typeface="Calibri" panose="020F0502020204030204" pitchFamily="34" charset="0"/>
              <a:cs typeface="Calibri" panose="020F0502020204030204" pitchFamily="34" charset="0"/>
            </a:endParaRPr>
          </a:p>
          <a:p>
            <a:pPr marL="361950" indent="-361950" algn="l">
              <a:lnSpc>
                <a:spcPct val="80000"/>
              </a:lnSpc>
              <a:tabLst>
                <a:tab pos="447675" algn="l"/>
              </a:tabLst>
            </a:pPr>
            <a:r>
              <a:rPr lang="en-GB" sz="2000" i="1">
                <a:solidFill>
                  <a:srgbClr val="205867"/>
                </a:solidFill>
                <a:latin typeface="Calibri" panose="020F0502020204030204" pitchFamily="34" charset="0"/>
                <a:cs typeface="Calibri" panose="020F0502020204030204" pitchFamily="34" charset="0"/>
              </a:rPr>
              <a:t>“A low-intensity, time limited and supportive problem-solving contact with an </a:t>
            </a:r>
          </a:p>
          <a:p>
            <a:pPr marL="361950" indent="-361950" algn="l">
              <a:lnSpc>
                <a:spcPct val="80000"/>
              </a:lnSpc>
              <a:tabLst>
                <a:tab pos="447675" algn="l"/>
              </a:tabLst>
            </a:pPr>
            <a:r>
              <a:rPr lang="en-GB" sz="2000" i="1">
                <a:solidFill>
                  <a:srgbClr val="205867"/>
                </a:solidFill>
                <a:latin typeface="Calibri" panose="020F0502020204030204" pitchFamily="34" charset="0"/>
                <a:cs typeface="Calibri" panose="020F0502020204030204" pitchFamily="34" charset="0"/>
              </a:rPr>
              <a:t>individual in </a:t>
            </a:r>
            <a:r>
              <a:rPr lang="en-GB" sz="2000" b="1" i="1">
                <a:solidFill>
                  <a:srgbClr val="205867"/>
                </a:solidFill>
                <a:latin typeface="Calibri" panose="020F0502020204030204" pitchFamily="34" charset="0"/>
                <a:cs typeface="Calibri" panose="020F0502020204030204" pitchFamily="34" charset="0"/>
              </a:rPr>
              <a:t>distress</a:t>
            </a:r>
            <a:r>
              <a:rPr lang="en-GB" sz="2000" i="1">
                <a:solidFill>
                  <a:srgbClr val="205867"/>
                </a:solidFill>
                <a:latin typeface="Calibri" panose="020F0502020204030204" pitchFamily="34" charset="0"/>
                <a:cs typeface="Calibri" panose="020F0502020204030204" pitchFamily="34" charset="0"/>
              </a:rPr>
              <a:t>”</a:t>
            </a:r>
          </a:p>
          <a:p>
            <a:pPr marL="361950" indent="-361950" algn="l">
              <a:lnSpc>
                <a:spcPct val="80000"/>
              </a:lnSpc>
              <a:tabLst>
                <a:tab pos="447675" algn="l"/>
              </a:tabLst>
            </a:pPr>
            <a:endParaRPr lang="en-GB" altLang="en-US" sz="2000" b="1" i="1">
              <a:solidFill>
                <a:srgbClr val="205867"/>
              </a:solidFill>
              <a:latin typeface="Calibri" panose="020F0502020204030204" pitchFamily="34" charset="0"/>
              <a:cs typeface="Calibri" panose="020F0502020204030204" pitchFamily="34" charset="0"/>
            </a:endParaRPr>
          </a:p>
          <a:p>
            <a:pPr marL="361950" indent="-361950">
              <a:lnSpc>
                <a:spcPct val="80000"/>
              </a:lnSpc>
              <a:tabLst>
                <a:tab pos="447675" algn="l"/>
              </a:tabLst>
            </a:pPr>
            <a:endParaRPr lang="en-GB" sz="2000" b="1" i="1">
              <a:solidFill>
                <a:srgbClr val="205867"/>
              </a:solidFill>
              <a:latin typeface="Calibri" panose="020F0502020204030204" pitchFamily="34" charset="0"/>
              <a:cs typeface="Calibri" panose="020F0502020204030204" pitchFamily="34" charset="0"/>
            </a:endParaRPr>
          </a:p>
          <a:p>
            <a:pPr marL="361950" lvl="1" indent="-361950">
              <a:lnSpc>
                <a:spcPct val="80000"/>
              </a:lnSpc>
              <a:tabLst>
                <a:tab pos="447675" algn="l"/>
              </a:tabLst>
            </a:pPr>
            <a:endParaRPr lang="en-GB" sz="2400" b="1">
              <a:solidFill>
                <a:srgbClr val="205867"/>
              </a:solidFill>
              <a:latin typeface="Calibri" panose="020F0502020204030204" pitchFamily="34" charset="0"/>
              <a:cs typeface="Calibri" panose="020F0502020204030204" pitchFamily="34" charset="0"/>
            </a:endParaRPr>
          </a:p>
          <a:p>
            <a:pPr marL="361950" lvl="1" indent="-361950">
              <a:lnSpc>
                <a:spcPct val="80000"/>
              </a:lnSpc>
              <a:tabLst>
                <a:tab pos="447675" algn="l"/>
              </a:tabLst>
            </a:pPr>
            <a:endParaRPr lang="en-GB" sz="2400" b="1">
              <a:solidFill>
                <a:srgbClr val="205867"/>
              </a:solidFill>
              <a:latin typeface="Calibri" panose="020F0502020204030204" pitchFamily="34" charset="0"/>
              <a:cs typeface="Calibri" panose="020F0502020204030204" pitchFamily="34" charset="0"/>
            </a:endParaRPr>
          </a:p>
          <a:p>
            <a:pPr marL="361950" lvl="1" indent="-361950">
              <a:lnSpc>
                <a:spcPct val="80000"/>
              </a:lnSpc>
              <a:tabLst>
                <a:tab pos="447675" algn="l"/>
              </a:tabLst>
            </a:pPr>
            <a:endParaRPr lang="en-GB" sz="2400" b="1">
              <a:solidFill>
                <a:srgbClr val="205867"/>
              </a:solidFill>
              <a:latin typeface="Calibri" panose="020F0502020204030204" pitchFamily="34" charset="0"/>
              <a:cs typeface="Calibri" panose="020F0502020204030204" pitchFamily="34" charset="0"/>
            </a:endParaRPr>
          </a:p>
          <a:p>
            <a:pPr marL="361950" lvl="1" indent="-361950" algn="l">
              <a:lnSpc>
                <a:spcPct val="80000"/>
              </a:lnSpc>
              <a:tabLst>
                <a:tab pos="447675" algn="l"/>
              </a:tabLst>
            </a:pPr>
            <a:r>
              <a:rPr lang="en-GB" sz="2400" b="1">
                <a:solidFill>
                  <a:srgbClr val="205867"/>
                </a:solidFill>
                <a:latin typeface="Calibri" panose="020F0502020204030204" pitchFamily="34" charset="0"/>
                <a:cs typeface="Calibri" panose="020F0502020204030204" pitchFamily="34" charset="0"/>
              </a:rPr>
              <a:t>2 Level Response</a:t>
            </a:r>
          </a:p>
          <a:p>
            <a:pPr marL="361950" lvl="1" indent="-361950">
              <a:lnSpc>
                <a:spcPct val="80000"/>
              </a:lnSpc>
              <a:tabLst>
                <a:tab pos="447675" algn="l"/>
              </a:tabLst>
            </a:pPr>
            <a:endParaRPr lang="en-GB" sz="2400" b="1">
              <a:solidFill>
                <a:srgbClr val="205867"/>
              </a:solidFill>
              <a:latin typeface="Calibri" panose="020F0502020204030204" pitchFamily="34" charset="0"/>
              <a:cs typeface="Calibri" panose="020F0502020204030204" pitchFamily="34" charset="0"/>
            </a:endParaRPr>
          </a:p>
          <a:p>
            <a:pPr marL="361950" lvl="1" indent="-361950">
              <a:lnSpc>
                <a:spcPct val="80000"/>
              </a:lnSpc>
              <a:tabLst>
                <a:tab pos="447675" algn="l"/>
              </a:tabLst>
            </a:pPr>
            <a:endParaRPr lang="en-GB" altLang="en-US" sz="2400" b="1" i="1">
              <a:solidFill>
                <a:srgbClr val="205867"/>
              </a:solidFill>
              <a:latin typeface="Calibri" panose="020F0502020204030204" pitchFamily="34" charset="0"/>
              <a:cs typeface="Calibri" panose="020F0502020204030204" pitchFamily="34" charset="0"/>
            </a:endParaRPr>
          </a:p>
          <a:p>
            <a:pPr marL="361950" lvl="1" indent="-361950">
              <a:lnSpc>
                <a:spcPct val="80000"/>
              </a:lnSpc>
              <a:tabLst>
                <a:tab pos="447675" algn="l"/>
              </a:tabLst>
            </a:pPr>
            <a:endParaRPr lang="en-GB" altLang="en-US" sz="2400" b="1" i="1">
              <a:solidFill>
                <a:srgbClr val="205867"/>
              </a:solidFill>
              <a:latin typeface="Calibri" panose="020F0502020204030204" pitchFamily="34" charset="0"/>
              <a:cs typeface="Calibri" panose="020F0502020204030204" pitchFamily="34" charset="0"/>
            </a:endParaRPr>
          </a:p>
          <a:p>
            <a:pPr marL="361950" indent="-361950" algn="l">
              <a:lnSpc>
                <a:spcPct val="80000"/>
              </a:lnSpc>
              <a:tabLst>
                <a:tab pos="447675" algn="l"/>
              </a:tabLst>
            </a:pPr>
            <a:endParaRPr lang="en-GB" altLang="en-US" sz="2000" b="1">
              <a:solidFill>
                <a:srgbClr val="205867"/>
              </a:solidFill>
              <a:latin typeface="Calibri" panose="020F0502020204030204" pitchFamily="34" charset="0"/>
              <a:cs typeface="Calibri" panose="020F0502020204030204" pitchFamily="34" charset="0"/>
            </a:endParaRPr>
          </a:p>
          <a:p>
            <a:pPr marL="361950" indent="-361950" algn="l">
              <a:lnSpc>
                <a:spcPct val="80000"/>
              </a:lnSpc>
              <a:tabLst>
                <a:tab pos="447675" algn="l"/>
              </a:tabLst>
            </a:pPr>
            <a:r>
              <a:rPr lang="en-GB" altLang="en-US" sz="2000" b="1">
                <a:solidFill>
                  <a:srgbClr val="205867"/>
                </a:solidFill>
                <a:latin typeface="Calibri" panose="020F0502020204030204" pitchFamily="34" charset="0"/>
                <a:cs typeface="Calibri" panose="020F0502020204030204" pitchFamily="34" charset="0"/>
              </a:rPr>
              <a:t>Level 1:</a:t>
            </a:r>
            <a:r>
              <a:rPr lang="en-GB" altLang="en-US" sz="2000">
                <a:solidFill>
                  <a:srgbClr val="205867"/>
                </a:solidFill>
                <a:latin typeface="Calibri" panose="020F0502020204030204" pitchFamily="34" charset="0"/>
                <a:cs typeface="Calibri" panose="020F0502020204030204" pitchFamily="34" charset="0"/>
              </a:rPr>
              <a:t> Enhancing the immediate frontline response to distress</a:t>
            </a:r>
          </a:p>
          <a:p>
            <a:pPr algn="l">
              <a:lnSpc>
                <a:spcPct val="80000"/>
              </a:lnSpc>
              <a:tabLst>
                <a:tab pos="447675" algn="l"/>
              </a:tabLst>
            </a:pPr>
            <a:endParaRPr lang="en-GB" altLang="en-US" sz="2000">
              <a:solidFill>
                <a:srgbClr val="205867"/>
              </a:solidFill>
              <a:latin typeface="Calibri" panose="020F0502020204030204" pitchFamily="34" charset="0"/>
              <a:cs typeface="Calibri" panose="020F0502020204030204" pitchFamily="34" charset="0"/>
            </a:endParaRPr>
          </a:p>
          <a:p>
            <a:pPr algn="l">
              <a:lnSpc>
                <a:spcPct val="80000"/>
              </a:lnSpc>
              <a:tabLst>
                <a:tab pos="447675" algn="l"/>
              </a:tabLst>
            </a:pPr>
            <a:r>
              <a:rPr lang="en-GB" altLang="en-US" sz="2000" b="1">
                <a:solidFill>
                  <a:srgbClr val="205867"/>
                </a:solidFill>
                <a:latin typeface="Calibri" panose="020F0502020204030204" pitchFamily="34" charset="0"/>
                <a:cs typeface="Calibri" panose="020F0502020204030204" pitchFamily="34" charset="0"/>
              </a:rPr>
              <a:t>Level 2: </a:t>
            </a:r>
            <a:r>
              <a:rPr lang="en-GB" altLang="en-US" sz="2000">
                <a:solidFill>
                  <a:srgbClr val="205867"/>
                </a:solidFill>
                <a:latin typeface="Calibri" panose="020F0502020204030204" pitchFamily="34" charset="0"/>
                <a:cs typeface="Calibri" panose="020F0502020204030204" pitchFamily="34" charset="0"/>
              </a:rPr>
              <a:t>Enhancing immediate follow-up/support (24hr - 14 consecutive days)</a:t>
            </a:r>
          </a:p>
        </p:txBody>
      </p:sp>
      <p:sp>
        <p:nvSpPr>
          <p:cNvPr id="9" name="Title 8"/>
          <p:cNvSpPr>
            <a:spLocks noGrp="1"/>
          </p:cNvSpPr>
          <p:nvPr>
            <p:ph type="ctrTitle" idx="4294967295"/>
          </p:nvPr>
        </p:nvSpPr>
        <p:spPr bwMode="auto">
          <a:xfrm>
            <a:off x="251520" y="2778968"/>
            <a:ext cx="8351838" cy="719138"/>
          </a:xfrm>
          <a:prstGeom prst="roundRect">
            <a:avLst/>
          </a:prstGeom>
          <a:solidFill>
            <a:srgbClr val="C6E5ED"/>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normAutofit/>
          </a:bodyPr>
          <a:lstStyle/>
          <a:p>
            <a:pPr algn="just">
              <a:lnSpc>
                <a:spcPct val="80000"/>
              </a:lnSpc>
              <a:buNone/>
              <a:tabLst>
                <a:tab pos="0" algn="l"/>
                <a:tab pos="447675" algn="l"/>
              </a:tabLst>
            </a:pPr>
            <a:r>
              <a:rPr lang="en-GB" sz="2000" b="1" i="1">
                <a:solidFill>
                  <a:srgbClr val="205867"/>
                </a:solidFill>
                <a:latin typeface="Calibri" panose="020F0502020204030204" pitchFamily="34" charset="0"/>
                <a:cs typeface="Calibri" panose="020F0502020204030204" pitchFamily="34" charset="0"/>
              </a:rPr>
              <a:t>“</a:t>
            </a:r>
            <a:r>
              <a:rPr lang="en-GB" sz="2000" i="1">
                <a:solidFill>
                  <a:srgbClr val="205867"/>
                </a:solidFill>
                <a:latin typeface="Calibri" panose="020F0502020204030204" pitchFamily="34" charset="0"/>
                <a:cs typeface="Calibri" panose="020F0502020204030204" pitchFamily="34" charset="0"/>
              </a:rPr>
              <a:t>an emotional pain for which the person sought, or was referred for, help and which does not require (further) emergency service response” </a:t>
            </a:r>
            <a:endParaRPr lang="en-GB" sz="2000">
              <a:solidFill>
                <a:srgbClr val="205867"/>
              </a:solidFill>
              <a:latin typeface="Calibri" panose="020F0502020204030204" pitchFamily="34" charset="0"/>
              <a:cs typeface="Calibri" panose="020F0502020204030204" pitchFamily="34" charset="0"/>
            </a:endParaRPr>
          </a:p>
          <a:p>
            <a:pPr marL="361950" indent="-361950">
              <a:lnSpc>
                <a:spcPct val="80000"/>
              </a:lnSpc>
              <a:buNone/>
              <a:tabLst>
                <a:tab pos="447675" algn="l"/>
              </a:tabLst>
            </a:pPr>
            <a:endParaRPr lang="en-GB" altLang="en-US" sz="2000" b="1" i="1"/>
          </a:p>
        </p:txBody>
      </p:sp>
      <p:sp>
        <p:nvSpPr>
          <p:cNvPr id="10" name="Title 8"/>
          <p:cNvSpPr txBox="1">
            <a:spLocks/>
          </p:cNvSpPr>
          <p:nvPr/>
        </p:nvSpPr>
        <p:spPr bwMode="auto">
          <a:xfrm>
            <a:off x="323528" y="4650705"/>
            <a:ext cx="8352928" cy="722511"/>
          </a:xfrm>
          <a:prstGeom prst="roundRect">
            <a:avLst/>
          </a:prstGeom>
          <a:solidFill>
            <a:srgbClr val="205867"/>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lvl="1" algn="just">
              <a:lnSpc>
                <a:spcPct val="80000"/>
              </a:lnSpc>
              <a:tabLst>
                <a:tab pos="447675" algn="l"/>
              </a:tabLst>
            </a:pPr>
            <a:r>
              <a:rPr lang="en-GB" sz="2200" i="1">
                <a:solidFill>
                  <a:schemeClr val="bg1"/>
                </a:solidFill>
                <a:latin typeface="Calibri" panose="020F0502020204030204" pitchFamily="34" charset="0"/>
                <a:cs typeface="Calibri" panose="020F0502020204030204" pitchFamily="34" charset="0"/>
              </a:rPr>
              <a:t>Improved coordination across agencies, quicker access to support and more consistency in the compassion they receive</a:t>
            </a:r>
          </a:p>
          <a:p>
            <a:pPr marL="361950" indent="-361950">
              <a:lnSpc>
                <a:spcPct val="80000"/>
              </a:lnSpc>
              <a:tabLst>
                <a:tab pos="447675" algn="l"/>
              </a:tabLst>
            </a:pPr>
            <a:endParaRPr lang="en-GB" altLang="en-US" sz="2000" b="1" i="1">
              <a:solidFill>
                <a:schemeClr val="tx1">
                  <a:lumMod val="20000"/>
                  <a:lumOff val="80000"/>
                </a:schemeClr>
              </a:solidFill>
            </a:endParaRPr>
          </a:p>
        </p:txBody>
      </p:sp>
      <p:sp>
        <p:nvSpPr>
          <p:cNvPr id="11" name="Rounded Rectangular Callout 10"/>
          <p:cNvSpPr/>
          <p:nvPr/>
        </p:nvSpPr>
        <p:spPr>
          <a:xfrm>
            <a:off x="7164288" y="3645024"/>
            <a:ext cx="1656184" cy="936104"/>
          </a:xfrm>
          <a:prstGeom prst="wedgeRoundRectCallout">
            <a:avLst>
              <a:gd name="adj1" fmla="val -105733"/>
              <a:gd name="adj2" fmla="val 58687"/>
              <a:gd name="adj3" fmla="val 16667"/>
            </a:avLst>
          </a:prstGeom>
          <a:solidFill>
            <a:srgbClr val="205867"/>
          </a:solidFill>
        </p:spPr>
        <p:style>
          <a:lnRef idx="2">
            <a:schemeClr val="dk1">
              <a:shade val="50000"/>
            </a:schemeClr>
          </a:lnRef>
          <a:fillRef idx="1">
            <a:schemeClr val="dk1"/>
          </a:fillRef>
          <a:effectRef idx="0">
            <a:schemeClr val="dk1"/>
          </a:effectRef>
          <a:fontRef idx="minor">
            <a:schemeClr val="lt1"/>
          </a:fontRef>
        </p:style>
        <p:txBody>
          <a:bodyPr rtlCol="0" anchor="ctr"/>
          <a:lstStyle/>
          <a:p>
            <a:pPr marL="0" lvl="2">
              <a:lnSpc>
                <a:spcPct val="80000"/>
              </a:lnSpc>
              <a:tabLst>
                <a:tab pos="447675" algn="l"/>
              </a:tabLst>
            </a:pPr>
            <a:r>
              <a:rPr lang="en-GB" sz="2000" i="1">
                <a:solidFill>
                  <a:schemeClr val="bg1"/>
                </a:solidFill>
                <a:latin typeface="Calibri" panose="020F0502020204030204" pitchFamily="34" charset="0"/>
                <a:cs typeface="Calibri" panose="020F0502020204030204" pitchFamily="34" charset="0"/>
              </a:rPr>
              <a:t>“ask once get help fast”</a:t>
            </a:r>
          </a:p>
        </p:txBody>
      </p:sp>
      <p:sp>
        <p:nvSpPr>
          <p:cNvPr id="2" name="TextBox 1">
            <a:extLst>
              <a:ext uri="{FF2B5EF4-FFF2-40B4-BE49-F238E27FC236}">
                <a16:creationId xmlns:a16="http://schemas.microsoft.com/office/drawing/2014/main" id="{1420DFE2-3468-CF39-6355-57AEFA6DD78C}"/>
              </a:ext>
            </a:extLst>
          </p:cNvPr>
          <p:cNvSpPr txBox="1"/>
          <p:nvPr/>
        </p:nvSpPr>
        <p:spPr>
          <a:xfrm>
            <a:off x="467544" y="1208585"/>
            <a:ext cx="2232248" cy="923330"/>
          </a:xfrm>
          <a:prstGeom prst="rect">
            <a:avLst/>
          </a:prstGeom>
          <a:noFill/>
        </p:spPr>
        <p:txBody>
          <a:bodyPr wrap="square" rtlCol="0">
            <a:spAutoFit/>
          </a:bodyPr>
          <a:lstStyle/>
          <a:p>
            <a:r>
              <a:rPr lang="en-GB" sz="3600" b="1">
                <a:solidFill>
                  <a:srgbClr val="205867"/>
                </a:solidFill>
                <a:latin typeface="Calibri" panose="020F0502020204030204" pitchFamily="34" charset="0"/>
                <a:cs typeface="Calibri" panose="020F0502020204030204" pitchFamily="34" charset="0"/>
              </a:rPr>
              <a:t>DBI</a:t>
            </a:r>
          </a:p>
          <a:p>
            <a:endParaRPr lang="en-GB"/>
          </a:p>
        </p:txBody>
      </p:sp>
    </p:spTree>
    <p:extLst>
      <p:ext uri="{BB962C8B-B14F-4D97-AF65-F5344CB8AC3E}">
        <p14:creationId xmlns:p14="http://schemas.microsoft.com/office/powerpoint/2010/main" val="425466374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4294967295"/>
          </p:nvPr>
        </p:nvSpPr>
        <p:spPr>
          <a:xfrm>
            <a:off x="284164" y="1823244"/>
            <a:ext cx="8713787" cy="3211512"/>
          </a:xfrm>
        </p:spPr>
        <p:txBody>
          <a:bodyPr>
            <a:noAutofit/>
          </a:bodyPr>
          <a:lstStyle/>
          <a:p>
            <a:pPr algn="l">
              <a:lnSpc>
                <a:spcPct val="90000"/>
              </a:lnSpc>
            </a:pPr>
            <a:r>
              <a:rPr lang="en-GB">
                <a:solidFill>
                  <a:srgbClr val="205867"/>
                </a:solidFill>
                <a:latin typeface="Calibri" panose="020F0502020204030204" pitchFamily="34" charset="0"/>
                <a:cs typeface="Calibri" panose="020F0502020204030204" pitchFamily="34" charset="0"/>
              </a:rPr>
              <a:t>University of Glasgow has led intervention development and staff training programme</a:t>
            </a:r>
          </a:p>
          <a:p>
            <a:pPr marL="0" lvl="0" indent="0" algn="l">
              <a:buNone/>
            </a:pPr>
            <a:endParaRPr lang="en-GB" altLang="en-US">
              <a:solidFill>
                <a:srgbClr val="205867"/>
              </a:solidFill>
              <a:latin typeface="Calibri" panose="020F0502020204030204" pitchFamily="34" charset="0"/>
              <a:cs typeface="Calibri" panose="020F0502020204030204" pitchFamily="34" charset="0"/>
            </a:endParaRPr>
          </a:p>
          <a:p>
            <a:pPr lvl="0" algn="l"/>
            <a:r>
              <a:rPr lang="en-GB" altLang="en-US" b="1">
                <a:solidFill>
                  <a:srgbClr val="205867"/>
                </a:solidFill>
                <a:latin typeface="Calibri" panose="020F0502020204030204" pitchFamily="34" charset="0"/>
                <a:cs typeface="Calibri" panose="020F0502020204030204" pitchFamily="34" charset="0"/>
              </a:rPr>
              <a:t>During development and delivery key partners have included:</a:t>
            </a:r>
          </a:p>
          <a:p>
            <a:pPr marL="457200" lvl="0" indent="-457200" algn="l">
              <a:buFont typeface="Calibri" panose="020F0502020204030204" pitchFamily="34" charset="0"/>
              <a:buChar char="–"/>
            </a:pPr>
            <a:r>
              <a:rPr lang="en-GB" altLang="en-US">
                <a:solidFill>
                  <a:srgbClr val="205867"/>
                </a:solidFill>
                <a:latin typeface="Calibri" panose="020F0502020204030204" pitchFamily="34" charset="0"/>
                <a:cs typeface="Calibri" panose="020F0502020204030204" pitchFamily="34" charset="0"/>
              </a:rPr>
              <a:t>A&amp;E, GPs, SAS, Police Scotland, Social Care, NHS 24</a:t>
            </a:r>
          </a:p>
          <a:p>
            <a:pPr marL="457200" lvl="0" indent="-457200" algn="l">
              <a:buFont typeface="Calibri" panose="020F0502020204030204" pitchFamily="34" charset="0"/>
              <a:buChar char="–"/>
            </a:pPr>
            <a:r>
              <a:rPr lang="en-GB" altLang="en-US">
                <a:solidFill>
                  <a:srgbClr val="205867"/>
                </a:solidFill>
                <a:latin typeface="Calibri" panose="020F0502020204030204" pitchFamily="34" charset="0"/>
                <a:cs typeface="Calibri" panose="020F0502020204030204" pitchFamily="34" charset="0"/>
              </a:rPr>
              <a:t>Scottish Association for Mental Health (SAMH), Life Link, Penumbra, Support in Mind, Lanarkshire Association for Mental Health (LAMH) and The Richmond Fellowship. </a:t>
            </a:r>
          </a:p>
          <a:p>
            <a:pPr algn="l">
              <a:lnSpc>
                <a:spcPct val="90000"/>
              </a:lnSpc>
            </a:pPr>
            <a:endParaRPr lang="en-GB" altLang="en-US" sz="2000">
              <a:solidFill>
                <a:schemeClr val="tx1"/>
              </a:solidFill>
            </a:endParaRPr>
          </a:p>
          <a:p>
            <a:pPr marL="355600" lvl="1" indent="-355600" algn="l">
              <a:lnSpc>
                <a:spcPct val="90000"/>
              </a:lnSpc>
              <a:buFont typeface="Arial" panose="020B0604020202020204" pitchFamily="34" charset="0"/>
              <a:buChar char="−"/>
            </a:pPr>
            <a:endParaRPr lang="en-GB" altLang="en-US" sz="2000">
              <a:solidFill>
                <a:schemeClr val="tx1"/>
              </a:solidFill>
            </a:endParaRPr>
          </a:p>
        </p:txBody>
      </p:sp>
      <p:sp>
        <p:nvSpPr>
          <p:cNvPr id="4" name="Title 3"/>
          <p:cNvSpPr>
            <a:spLocks noGrp="1"/>
          </p:cNvSpPr>
          <p:nvPr>
            <p:ph type="ctrTitle" idx="4294967295"/>
          </p:nvPr>
        </p:nvSpPr>
        <p:spPr>
          <a:xfrm>
            <a:off x="146049" y="692696"/>
            <a:ext cx="8567738" cy="1470025"/>
          </a:xfrm>
        </p:spPr>
        <p:txBody>
          <a:bodyPr>
            <a:normAutofit/>
          </a:bodyPr>
          <a:lstStyle/>
          <a:p>
            <a:pPr algn="l"/>
            <a:r>
              <a:rPr lang="en-US" sz="3200" b="1">
                <a:solidFill>
                  <a:srgbClr val="205867"/>
                </a:solidFill>
                <a:latin typeface="Calibri" panose="020F0502020204030204" pitchFamily="34" charset="0"/>
                <a:cs typeface="Calibri" panose="020F0502020204030204" pitchFamily="34" charset="0"/>
              </a:rPr>
              <a:t>Who is involved?</a:t>
            </a:r>
          </a:p>
        </p:txBody>
      </p:sp>
    </p:spTree>
    <p:extLst>
      <p:ext uri="{BB962C8B-B14F-4D97-AF65-F5344CB8AC3E}">
        <p14:creationId xmlns:p14="http://schemas.microsoft.com/office/powerpoint/2010/main" val="94790845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1304447" y="6555536"/>
            <a:ext cx="184666" cy="369332"/>
          </a:xfrm>
          <a:prstGeom prst="rect">
            <a:avLst/>
          </a:prstGeom>
          <a:noFill/>
        </p:spPr>
        <p:txBody>
          <a:bodyPr wrap="none" rtlCol="0">
            <a:spAutoFit/>
          </a:bodyPr>
          <a:lstStyle/>
          <a:p>
            <a:endParaRPr lang="en-US"/>
          </a:p>
        </p:txBody>
      </p:sp>
      <p:sp>
        <p:nvSpPr>
          <p:cNvPr id="2" name="Title 1"/>
          <p:cNvSpPr>
            <a:spLocks noGrp="1"/>
          </p:cNvSpPr>
          <p:nvPr>
            <p:ph type="ctrTitle"/>
          </p:nvPr>
        </p:nvSpPr>
        <p:spPr/>
        <p:txBody>
          <a:bodyPr>
            <a:normAutofit/>
          </a:bodyPr>
          <a:lstStyle/>
          <a:p>
            <a:pPr algn="ctr"/>
            <a:r>
              <a:rPr lang="en-GB" sz="3200" b="1">
                <a:solidFill>
                  <a:schemeClr val="bg1"/>
                </a:solidFill>
                <a:latin typeface="Calibri" panose="020F0502020204030204" pitchFamily="34" charset="0"/>
                <a:cs typeface="Calibri" panose="020F0502020204030204" pitchFamily="34" charset="0"/>
              </a:rPr>
              <a:t>Engagement, consultation &amp; learning</a:t>
            </a:r>
            <a:endParaRPr lang="en-US" sz="3200" b="1">
              <a:solidFill>
                <a:schemeClr val="bg1"/>
              </a:solidFill>
              <a:latin typeface="Calibri" panose="020F0502020204030204" pitchFamily="34" charset="0"/>
              <a:cs typeface="Calibri" panose="020F0502020204030204" pitchFamily="34" charset="0"/>
            </a:endParaRPr>
          </a:p>
        </p:txBody>
      </p:sp>
      <p:sp>
        <p:nvSpPr>
          <p:cNvPr id="9" name="TextBox 8"/>
          <p:cNvSpPr txBox="1"/>
          <p:nvPr/>
        </p:nvSpPr>
        <p:spPr>
          <a:xfrm>
            <a:off x="3203848" y="4149080"/>
            <a:ext cx="184731" cy="461665"/>
          </a:xfrm>
          <a:prstGeom prst="rect">
            <a:avLst/>
          </a:prstGeom>
          <a:noFill/>
        </p:spPr>
        <p:txBody>
          <a:bodyPr wrap="none" rtlCol="0">
            <a:spAutoFit/>
          </a:bodyPr>
          <a:lstStyle/>
          <a:p>
            <a:endParaRPr lang="en-US"/>
          </a:p>
        </p:txBody>
      </p:sp>
      <p:sp>
        <p:nvSpPr>
          <p:cNvPr id="10" name="Content Placeholder 2"/>
          <p:cNvSpPr txBox="1">
            <a:spLocks/>
          </p:cNvSpPr>
          <p:nvPr/>
        </p:nvSpPr>
        <p:spPr bwMode="auto">
          <a:xfrm>
            <a:off x="340461" y="1360901"/>
            <a:ext cx="4248472" cy="522895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20000"/>
              </a:spcBef>
              <a:spcAft>
                <a:spcPct val="0"/>
              </a:spcAft>
              <a:buChar char="•"/>
              <a:defRPr sz="2400">
                <a:solidFill>
                  <a:srgbClr val="005C61"/>
                </a:solidFill>
                <a:latin typeface="+mn-lt"/>
                <a:ea typeface="+mn-ea"/>
                <a:cs typeface="+mn-cs"/>
              </a:defRPr>
            </a:lvl1pPr>
            <a:lvl2pPr marL="742950" indent="-285750" algn="l" rtl="0" eaLnBrk="1" fontAlgn="base" hangingPunct="1">
              <a:spcBef>
                <a:spcPct val="20000"/>
              </a:spcBef>
              <a:spcAft>
                <a:spcPct val="0"/>
              </a:spcAft>
              <a:buChar char="–"/>
              <a:defRPr sz="2000">
                <a:solidFill>
                  <a:srgbClr val="005C61"/>
                </a:solidFill>
                <a:latin typeface="+mn-lt"/>
                <a:ea typeface="+mn-ea"/>
              </a:defRPr>
            </a:lvl2pPr>
            <a:lvl3pPr marL="1143000" indent="-228600" algn="l" rtl="0" eaLnBrk="1" fontAlgn="base" hangingPunct="1">
              <a:spcBef>
                <a:spcPct val="20000"/>
              </a:spcBef>
              <a:spcAft>
                <a:spcPct val="0"/>
              </a:spcAft>
              <a:buChar char="•"/>
              <a:defRPr b="1">
                <a:solidFill>
                  <a:srgbClr val="005C61"/>
                </a:solidFill>
                <a:latin typeface="+mn-lt"/>
                <a:ea typeface="+mn-ea"/>
              </a:defRPr>
            </a:lvl3pPr>
            <a:lvl4pPr marL="1600200" indent="-228600" algn="l" rtl="0" eaLnBrk="1" fontAlgn="base" hangingPunct="1">
              <a:spcBef>
                <a:spcPct val="20000"/>
              </a:spcBef>
              <a:spcAft>
                <a:spcPct val="0"/>
              </a:spcAft>
              <a:buChar char="–"/>
              <a:defRPr>
                <a:solidFill>
                  <a:srgbClr val="005C61"/>
                </a:solidFill>
                <a:latin typeface="+mn-lt"/>
                <a:ea typeface="+mn-ea"/>
              </a:defRPr>
            </a:lvl4pPr>
            <a:lvl5pPr marL="2057400" indent="-228600" algn="l" rtl="0" eaLnBrk="1" fontAlgn="base" hangingPunct="1">
              <a:spcBef>
                <a:spcPct val="20000"/>
              </a:spcBef>
              <a:spcAft>
                <a:spcPct val="0"/>
              </a:spcAft>
              <a:buChar char="»"/>
              <a:defRPr sz="1600">
                <a:solidFill>
                  <a:srgbClr val="005C61"/>
                </a:solidFill>
                <a:latin typeface="+mn-lt"/>
                <a:ea typeface="+mn-ea"/>
              </a:defRPr>
            </a:lvl5pPr>
            <a:lvl6pPr marL="2514600" indent="-228600" algn="l" rtl="0" eaLnBrk="1" fontAlgn="base" hangingPunct="1">
              <a:spcBef>
                <a:spcPct val="20000"/>
              </a:spcBef>
              <a:spcAft>
                <a:spcPct val="0"/>
              </a:spcAft>
              <a:buChar char="»"/>
              <a:defRPr sz="1600">
                <a:solidFill>
                  <a:srgbClr val="00213B"/>
                </a:solidFill>
                <a:latin typeface="+mn-lt"/>
                <a:ea typeface="+mn-ea"/>
              </a:defRPr>
            </a:lvl6pPr>
            <a:lvl7pPr marL="2971800" indent="-228600" algn="l" rtl="0" eaLnBrk="1" fontAlgn="base" hangingPunct="1">
              <a:spcBef>
                <a:spcPct val="20000"/>
              </a:spcBef>
              <a:spcAft>
                <a:spcPct val="0"/>
              </a:spcAft>
              <a:buChar char="»"/>
              <a:defRPr sz="1600">
                <a:solidFill>
                  <a:srgbClr val="00213B"/>
                </a:solidFill>
                <a:latin typeface="+mn-lt"/>
                <a:ea typeface="+mn-ea"/>
              </a:defRPr>
            </a:lvl7pPr>
            <a:lvl8pPr marL="3429000" indent="-228600" algn="l" rtl="0" eaLnBrk="1" fontAlgn="base" hangingPunct="1">
              <a:spcBef>
                <a:spcPct val="20000"/>
              </a:spcBef>
              <a:spcAft>
                <a:spcPct val="0"/>
              </a:spcAft>
              <a:buChar char="»"/>
              <a:defRPr sz="1600">
                <a:solidFill>
                  <a:srgbClr val="00213B"/>
                </a:solidFill>
                <a:latin typeface="+mn-lt"/>
                <a:ea typeface="+mn-ea"/>
              </a:defRPr>
            </a:lvl8pPr>
            <a:lvl9pPr marL="3886200" indent="-228600" algn="l" rtl="0" eaLnBrk="1" fontAlgn="base" hangingPunct="1">
              <a:spcBef>
                <a:spcPct val="20000"/>
              </a:spcBef>
              <a:spcAft>
                <a:spcPct val="0"/>
              </a:spcAft>
              <a:buChar char="»"/>
              <a:defRPr sz="1600">
                <a:solidFill>
                  <a:srgbClr val="00213B"/>
                </a:solidFill>
                <a:latin typeface="+mn-lt"/>
                <a:ea typeface="+mn-ea"/>
              </a:defRPr>
            </a:lvl9pPr>
          </a:lstStyle>
          <a:p>
            <a:pPr marL="0" indent="0">
              <a:lnSpc>
                <a:spcPct val="90000"/>
              </a:lnSpc>
              <a:buFontTx/>
              <a:buNone/>
            </a:pPr>
            <a:r>
              <a:rPr lang="en-GB" sz="1800" b="1" kern="0">
                <a:latin typeface="Calibri" panose="020F0502020204030204" pitchFamily="34" charset="0"/>
                <a:cs typeface="Calibri" panose="020F0502020204030204" pitchFamily="34" charset="0"/>
              </a:rPr>
              <a:t>DBI test and delivery partners</a:t>
            </a:r>
          </a:p>
          <a:p>
            <a:pPr>
              <a:buFont typeface=".AppleSystemUIFont" charset="-120"/>
              <a:buChar char="-"/>
            </a:pPr>
            <a:r>
              <a:rPr lang="en-GB" sz="1800" i="1" kern="0">
                <a:latin typeface="Calibri" panose="020F0502020204030204" pitchFamily="34" charset="0"/>
                <a:cs typeface="Calibri" panose="020F0502020204030204" pitchFamily="34" charset="0"/>
              </a:rPr>
              <a:t>H&amp;SCNL</a:t>
            </a:r>
            <a:r>
              <a:rPr lang="en-US" sz="1800" i="1" kern="0">
                <a:latin typeface="Calibri" panose="020F0502020204030204" pitchFamily="34" charset="0"/>
                <a:cs typeface="Calibri" panose="020F0502020204030204" pitchFamily="34" charset="0"/>
              </a:rPr>
              <a:t>, </a:t>
            </a:r>
            <a:r>
              <a:rPr lang="en-GB" sz="1800" i="1" kern="0">
                <a:latin typeface="Calibri" panose="020F0502020204030204" pitchFamily="34" charset="0"/>
                <a:cs typeface="Calibri" panose="020F0502020204030204" pitchFamily="34" charset="0"/>
              </a:rPr>
              <a:t>SLH&amp;SCP</a:t>
            </a:r>
            <a:r>
              <a:rPr lang="en-GB" sz="1800" kern="0">
                <a:latin typeface="Calibri" panose="020F0502020204030204" pitchFamily="34" charset="0"/>
                <a:cs typeface="Calibri" panose="020F0502020204030204" pitchFamily="34" charset="0"/>
              </a:rPr>
              <a:t> (North/South Lan)</a:t>
            </a:r>
          </a:p>
          <a:p>
            <a:pPr>
              <a:buFont typeface=".AppleSystemUIFont" charset="-120"/>
              <a:buChar char="-"/>
            </a:pPr>
            <a:r>
              <a:rPr lang="en-GB" sz="1800" i="1" kern="0">
                <a:latin typeface="Calibri" panose="020F0502020204030204" pitchFamily="34" charset="0"/>
                <a:cs typeface="Calibri" panose="020F0502020204030204" pitchFamily="34" charset="0"/>
              </a:rPr>
              <a:t>NHS Borders JMHS</a:t>
            </a:r>
          </a:p>
          <a:p>
            <a:pPr>
              <a:buFont typeface=".AppleSystemUIFont" charset="-120"/>
              <a:buChar char="-"/>
            </a:pPr>
            <a:r>
              <a:rPr lang="en-GB" sz="1800" i="1" kern="0">
                <a:latin typeface="Calibri" panose="020F0502020204030204" pitchFamily="34" charset="0"/>
                <a:cs typeface="Calibri" panose="020F0502020204030204" pitchFamily="34" charset="0"/>
              </a:rPr>
              <a:t>Penumbra </a:t>
            </a:r>
            <a:r>
              <a:rPr lang="en-GB" sz="1800" kern="0">
                <a:latin typeface="Calibri" panose="020F0502020204030204" pitchFamily="34" charset="0"/>
                <a:cs typeface="Calibri" panose="020F0502020204030204" pitchFamily="34" charset="0"/>
              </a:rPr>
              <a:t>(Aberdeen) </a:t>
            </a:r>
          </a:p>
          <a:p>
            <a:pPr>
              <a:buFont typeface=".AppleSystemUIFont" charset="-120"/>
              <a:buChar char="-"/>
            </a:pPr>
            <a:r>
              <a:rPr lang="en-GB" sz="1800" i="1" kern="0">
                <a:latin typeface="Calibri" panose="020F0502020204030204" pitchFamily="34" charset="0"/>
                <a:cs typeface="Calibri" panose="020F0502020204030204" pitchFamily="34" charset="0"/>
              </a:rPr>
              <a:t>Support in Mind </a:t>
            </a:r>
            <a:r>
              <a:rPr lang="en-GB" sz="1800" kern="0">
                <a:latin typeface="Calibri" panose="020F0502020204030204" pitchFamily="34" charset="0"/>
                <a:cs typeface="Calibri" panose="020F0502020204030204" pitchFamily="34" charset="0"/>
              </a:rPr>
              <a:t>(Inverness)</a:t>
            </a:r>
          </a:p>
          <a:p>
            <a:pPr>
              <a:buFont typeface=".AppleSystemUIFont" charset="-120"/>
              <a:buChar char="-"/>
            </a:pPr>
            <a:r>
              <a:rPr lang="en-GB" sz="1800" kern="0">
                <a:latin typeface="Calibri" panose="020F0502020204030204" pitchFamily="34" charset="0"/>
                <a:cs typeface="Calibri" panose="020F0502020204030204" pitchFamily="34" charset="0"/>
              </a:rPr>
              <a:t>Police Scotland</a:t>
            </a:r>
          </a:p>
          <a:p>
            <a:pPr>
              <a:buFont typeface=".AppleSystemUIFont" charset="-120"/>
              <a:buChar char="-"/>
            </a:pPr>
            <a:r>
              <a:rPr lang="en-GB" sz="1800" kern="0">
                <a:latin typeface="Calibri" panose="020F0502020204030204" pitchFamily="34" charset="0"/>
                <a:cs typeface="Calibri" panose="020F0502020204030204" pitchFamily="34" charset="0"/>
              </a:rPr>
              <a:t>Scottish Ambulance Service</a:t>
            </a:r>
          </a:p>
          <a:p>
            <a:pPr>
              <a:buFont typeface=".AppleSystemUIFont" charset="-120"/>
              <a:buChar char="-"/>
            </a:pPr>
            <a:r>
              <a:rPr lang="en-GB" sz="1800" kern="0">
                <a:latin typeface="Calibri" panose="020F0502020204030204" pitchFamily="34" charset="0"/>
                <a:cs typeface="Calibri" panose="020F0502020204030204" pitchFamily="34" charset="0"/>
              </a:rPr>
              <a:t>NHS 24</a:t>
            </a:r>
          </a:p>
          <a:p>
            <a:pPr marL="0" indent="0">
              <a:buFontTx/>
              <a:buNone/>
            </a:pPr>
            <a:endParaRPr lang="en-GB" sz="1800" b="1" kern="0">
              <a:latin typeface="Calibri" panose="020F0502020204030204" pitchFamily="34" charset="0"/>
              <a:cs typeface="Calibri" panose="020F0502020204030204" pitchFamily="34" charset="0"/>
            </a:endParaRPr>
          </a:p>
          <a:p>
            <a:pPr marL="0" indent="0">
              <a:buFontTx/>
              <a:buNone/>
            </a:pPr>
            <a:r>
              <a:rPr lang="en-GB" sz="1800" b="1" kern="0">
                <a:latin typeface="Calibri" panose="020F0502020204030204" pitchFamily="34" charset="0"/>
                <a:cs typeface="Calibri" panose="020F0502020204030204" pitchFamily="34" charset="0"/>
              </a:rPr>
              <a:t>Lived experience</a:t>
            </a:r>
          </a:p>
          <a:p>
            <a:pPr>
              <a:buFont typeface=".AppleSystemUIFont" charset="-120"/>
              <a:buChar char="-"/>
            </a:pPr>
            <a:r>
              <a:rPr lang="en-GB" sz="1800" kern="0">
                <a:latin typeface="Calibri" panose="020F0502020204030204" pitchFamily="34" charset="0"/>
                <a:cs typeface="Calibri" panose="020F0502020204030204" pitchFamily="34" charset="0"/>
              </a:rPr>
              <a:t>LAMH</a:t>
            </a:r>
          </a:p>
          <a:p>
            <a:pPr>
              <a:buFont typeface=".AppleSystemUIFont" charset="-120"/>
              <a:buChar char="-"/>
            </a:pPr>
            <a:r>
              <a:rPr lang="en-GB" sz="1800" kern="0">
                <a:latin typeface="Calibri" panose="020F0502020204030204" pitchFamily="34" charset="0"/>
                <a:cs typeface="Calibri" panose="020F0502020204030204" pitchFamily="34" charset="0"/>
              </a:rPr>
              <a:t>Richmond Fellowship</a:t>
            </a:r>
          </a:p>
          <a:p>
            <a:pPr>
              <a:buFont typeface=".AppleSystemUIFont" charset="-120"/>
              <a:buChar char="-"/>
            </a:pPr>
            <a:r>
              <a:rPr lang="en-GB" sz="1800" kern="0">
                <a:latin typeface="Calibri" panose="020F0502020204030204" pitchFamily="34" charset="0"/>
                <a:cs typeface="Calibri" panose="020F0502020204030204" pitchFamily="34" charset="0"/>
              </a:rPr>
              <a:t>Highlands User Group</a:t>
            </a:r>
          </a:p>
          <a:p>
            <a:pPr>
              <a:buFont typeface=".AppleSystemUIFont" charset="-120"/>
              <a:buChar char="-"/>
            </a:pPr>
            <a:r>
              <a:rPr lang="en-GB" sz="1800" kern="0">
                <a:latin typeface="Calibri" panose="020F0502020204030204" pitchFamily="34" charset="0"/>
                <a:cs typeface="Calibri" panose="020F0502020204030204" pitchFamily="34" charset="0"/>
              </a:rPr>
              <a:t>Lanarkshire Links</a:t>
            </a:r>
          </a:p>
          <a:p>
            <a:pPr>
              <a:buFont typeface=".AppleSystemUIFont" charset="-120"/>
              <a:buChar char="-"/>
            </a:pPr>
            <a:r>
              <a:rPr lang="en-GB" sz="1800" kern="0">
                <a:latin typeface="Calibri" panose="020F0502020204030204" pitchFamily="34" charset="0"/>
                <a:cs typeface="Calibri" panose="020F0502020204030204" pitchFamily="34" charset="0"/>
              </a:rPr>
              <a:t>Penumbra</a:t>
            </a:r>
          </a:p>
          <a:p>
            <a:pPr>
              <a:buFont typeface=".AppleSystemUIFont" charset="-120"/>
              <a:buChar char="-"/>
            </a:pPr>
            <a:r>
              <a:rPr lang="en-GB" sz="1800" kern="0">
                <a:latin typeface="Calibri" panose="020F0502020204030204" pitchFamily="34" charset="0"/>
                <a:cs typeface="Calibri" panose="020F0502020204030204" pitchFamily="34" charset="0"/>
              </a:rPr>
              <a:t>SAMH</a:t>
            </a:r>
          </a:p>
          <a:p>
            <a:pPr>
              <a:buFont typeface=".AppleSystemUIFont" charset="-120"/>
              <a:buChar char="-"/>
            </a:pPr>
            <a:endParaRPr lang="en-GB" sz="1800" i="1" kern="0"/>
          </a:p>
        </p:txBody>
      </p:sp>
      <p:sp>
        <p:nvSpPr>
          <p:cNvPr id="11" name="Content Placeholder 2"/>
          <p:cNvSpPr txBox="1">
            <a:spLocks/>
          </p:cNvSpPr>
          <p:nvPr/>
        </p:nvSpPr>
        <p:spPr bwMode="auto">
          <a:xfrm>
            <a:off x="4932040" y="1196603"/>
            <a:ext cx="4104456" cy="5502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20000"/>
              </a:spcBef>
              <a:spcAft>
                <a:spcPct val="0"/>
              </a:spcAft>
              <a:buChar char="•"/>
              <a:defRPr sz="2400">
                <a:solidFill>
                  <a:srgbClr val="005C61"/>
                </a:solidFill>
                <a:latin typeface="+mn-lt"/>
                <a:ea typeface="+mn-ea"/>
                <a:cs typeface="+mn-cs"/>
              </a:defRPr>
            </a:lvl1pPr>
            <a:lvl2pPr marL="742950" indent="-285750" algn="l" rtl="0" eaLnBrk="1" fontAlgn="base" hangingPunct="1">
              <a:spcBef>
                <a:spcPct val="20000"/>
              </a:spcBef>
              <a:spcAft>
                <a:spcPct val="0"/>
              </a:spcAft>
              <a:buChar char="–"/>
              <a:defRPr sz="2000">
                <a:solidFill>
                  <a:srgbClr val="005C61"/>
                </a:solidFill>
                <a:latin typeface="+mn-lt"/>
                <a:ea typeface="+mn-ea"/>
              </a:defRPr>
            </a:lvl2pPr>
            <a:lvl3pPr marL="1143000" indent="-228600" algn="l" rtl="0" eaLnBrk="1" fontAlgn="base" hangingPunct="1">
              <a:spcBef>
                <a:spcPct val="20000"/>
              </a:spcBef>
              <a:spcAft>
                <a:spcPct val="0"/>
              </a:spcAft>
              <a:buChar char="•"/>
              <a:defRPr b="1">
                <a:solidFill>
                  <a:srgbClr val="005C61"/>
                </a:solidFill>
                <a:latin typeface="+mn-lt"/>
                <a:ea typeface="+mn-ea"/>
              </a:defRPr>
            </a:lvl3pPr>
            <a:lvl4pPr marL="1600200" indent="-228600" algn="l" rtl="0" eaLnBrk="1" fontAlgn="base" hangingPunct="1">
              <a:spcBef>
                <a:spcPct val="20000"/>
              </a:spcBef>
              <a:spcAft>
                <a:spcPct val="0"/>
              </a:spcAft>
              <a:buChar char="–"/>
              <a:defRPr>
                <a:solidFill>
                  <a:srgbClr val="005C61"/>
                </a:solidFill>
                <a:latin typeface="+mn-lt"/>
                <a:ea typeface="+mn-ea"/>
              </a:defRPr>
            </a:lvl4pPr>
            <a:lvl5pPr marL="2057400" indent="-228600" algn="l" rtl="0" eaLnBrk="1" fontAlgn="base" hangingPunct="1">
              <a:spcBef>
                <a:spcPct val="20000"/>
              </a:spcBef>
              <a:spcAft>
                <a:spcPct val="0"/>
              </a:spcAft>
              <a:buChar char="»"/>
              <a:defRPr sz="1600">
                <a:solidFill>
                  <a:srgbClr val="005C61"/>
                </a:solidFill>
                <a:latin typeface="+mn-lt"/>
                <a:ea typeface="+mn-ea"/>
              </a:defRPr>
            </a:lvl5pPr>
            <a:lvl6pPr marL="2514600" indent="-228600" algn="l" rtl="0" eaLnBrk="1" fontAlgn="base" hangingPunct="1">
              <a:spcBef>
                <a:spcPct val="20000"/>
              </a:spcBef>
              <a:spcAft>
                <a:spcPct val="0"/>
              </a:spcAft>
              <a:buChar char="»"/>
              <a:defRPr sz="1600">
                <a:solidFill>
                  <a:srgbClr val="00213B"/>
                </a:solidFill>
                <a:latin typeface="+mn-lt"/>
                <a:ea typeface="+mn-ea"/>
              </a:defRPr>
            </a:lvl6pPr>
            <a:lvl7pPr marL="2971800" indent="-228600" algn="l" rtl="0" eaLnBrk="1" fontAlgn="base" hangingPunct="1">
              <a:spcBef>
                <a:spcPct val="20000"/>
              </a:spcBef>
              <a:spcAft>
                <a:spcPct val="0"/>
              </a:spcAft>
              <a:buChar char="»"/>
              <a:defRPr sz="1600">
                <a:solidFill>
                  <a:srgbClr val="00213B"/>
                </a:solidFill>
                <a:latin typeface="+mn-lt"/>
                <a:ea typeface="+mn-ea"/>
              </a:defRPr>
            </a:lvl7pPr>
            <a:lvl8pPr marL="3429000" indent="-228600" algn="l" rtl="0" eaLnBrk="1" fontAlgn="base" hangingPunct="1">
              <a:spcBef>
                <a:spcPct val="20000"/>
              </a:spcBef>
              <a:spcAft>
                <a:spcPct val="0"/>
              </a:spcAft>
              <a:buChar char="»"/>
              <a:defRPr sz="1600">
                <a:solidFill>
                  <a:srgbClr val="00213B"/>
                </a:solidFill>
                <a:latin typeface="+mn-lt"/>
                <a:ea typeface="+mn-ea"/>
              </a:defRPr>
            </a:lvl8pPr>
            <a:lvl9pPr marL="3886200" indent="-228600" algn="l" rtl="0" eaLnBrk="1" fontAlgn="base" hangingPunct="1">
              <a:spcBef>
                <a:spcPct val="20000"/>
              </a:spcBef>
              <a:spcAft>
                <a:spcPct val="0"/>
              </a:spcAft>
              <a:buChar char="»"/>
              <a:defRPr sz="1600">
                <a:solidFill>
                  <a:srgbClr val="00213B"/>
                </a:solidFill>
                <a:latin typeface="+mn-lt"/>
                <a:ea typeface="+mn-ea"/>
              </a:defRPr>
            </a:lvl9pPr>
          </a:lstStyle>
          <a:p>
            <a:pPr marL="0" indent="0">
              <a:lnSpc>
                <a:spcPct val="90000"/>
              </a:lnSpc>
              <a:buNone/>
            </a:pPr>
            <a:r>
              <a:rPr lang="en-GB" sz="1800" b="1" kern="0">
                <a:latin typeface="Calibri" panose="020F0502020204030204" pitchFamily="34" charset="0"/>
                <a:cs typeface="Calibri" panose="020F0502020204030204" pitchFamily="34" charset="0"/>
              </a:rPr>
              <a:t>Experienced ‘frontline’ staff</a:t>
            </a:r>
            <a:endParaRPr lang="en-GB" sz="1800">
              <a:latin typeface="Calibri" panose="020F0502020204030204" pitchFamily="34" charset="0"/>
              <a:cs typeface="Calibri" panose="020F0502020204030204" pitchFamily="34" charset="0"/>
            </a:endParaRPr>
          </a:p>
          <a:p>
            <a:pPr>
              <a:buFont typeface=".AppleSystemUIFont" charset="-120"/>
              <a:buChar char="-"/>
            </a:pPr>
            <a:r>
              <a:rPr lang="en-GB" sz="1800">
                <a:latin typeface="Calibri" panose="020F0502020204030204" pitchFamily="34" charset="0"/>
                <a:cs typeface="Calibri" panose="020F0502020204030204" pitchFamily="34" charset="0"/>
              </a:rPr>
              <a:t>LAMH</a:t>
            </a:r>
          </a:p>
          <a:p>
            <a:pPr lvl="0">
              <a:buFont typeface=".AppleSystemUIFont" charset="-120"/>
              <a:buChar char="-"/>
            </a:pPr>
            <a:r>
              <a:rPr lang="en-GB" sz="1800">
                <a:latin typeface="Calibri" panose="020F0502020204030204" pitchFamily="34" charset="0"/>
                <a:cs typeface="Calibri" panose="020F0502020204030204" pitchFamily="34" charset="0"/>
              </a:rPr>
              <a:t>Richmond Fellowship</a:t>
            </a:r>
          </a:p>
          <a:p>
            <a:pPr lvl="0">
              <a:buFont typeface=".AppleSystemUIFont" charset="-120"/>
              <a:buChar char="-"/>
            </a:pPr>
            <a:r>
              <a:rPr lang="en-GB" sz="1800">
                <a:latin typeface="Calibri" panose="020F0502020204030204" pitchFamily="34" charset="0"/>
                <a:cs typeface="Calibri" panose="020F0502020204030204" pitchFamily="34" charset="0"/>
              </a:rPr>
              <a:t>Penumbra</a:t>
            </a:r>
          </a:p>
          <a:p>
            <a:pPr lvl="0">
              <a:buFont typeface=".AppleSystemUIFont" charset="-120"/>
              <a:buChar char="-"/>
            </a:pPr>
            <a:r>
              <a:rPr lang="en-GB" sz="1800">
                <a:latin typeface="Calibri" panose="020F0502020204030204" pitchFamily="34" charset="0"/>
                <a:cs typeface="Calibri" panose="020F0502020204030204" pitchFamily="34" charset="0"/>
              </a:rPr>
              <a:t>Police Scotland</a:t>
            </a:r>
          </a:p>
          <a:p>
            <a:pPr lvl="0">
              <a:buFont typeface=".AppleSystemUIFont" charset="-120"/>
              <a:buChar char="-"/>
            </a:pPr>
            <a:r>
              <a:rPr lang="en-GB" sz="1800">
                <a:latin typeface="Calibri" panose="020F0502020204030204" pitchFamily="34" charset="0"/>
                <a:cs typeface="Calibri" panose="020F0502020204030204" pitchFamily="34" charset="0"/>
              </a:rPr>
              <a:t>Pupils support staff </a:t>
            </a:r>
            <a:endParaRPr lang="en-GB" sz="1800" b="1" kern="0">
              <a:latin typeface="Calibri" panose="020F0502020204030204" pitchFamily="34" charset="0"/>
              <a:cs typeface="Calibri" panose="020F0502020204030204" pitchFamily="34" charset="0"/>
            </a:endParaRPr>
          </a:p>
          <a:p>
            <a:pPr marL="0" indent="0">
              <a:lnSpc>
                <a:spcPct val="90000"/>
              </a:lnSpc>
              <a:buFontTx/>
              <a:buNone/>
            </a:pPr>
            <a:endParaRPr lang="en-GB" sz="1800" b="1" kern="0">
              <a:latin typeface="Calibri" panose="020F0502020204030204" pitchFamily="34" charset="0"/>
              <a:cs typeface="Calibri" panose="020F0502020204030204" pitchFamily="34" charset="0"/>
            </a:endParaRPr>
          </a:p>
          <a:p>
            <a:pPr marL="0" indent="0">
              <a:lnSpc>
                <a:spcPct val="90000"/>
              </a:lnSpc>
              <a:buFontTx/>
              <a:buNone/>
            </a:pPr>
            <a:r>
              <a:rPr lang="en-GB" sz="1800" b="1" kern="0">
                <a:latin typeface="Calibri" panose="020F0502020204030204" pitchFamily="34" charset="0"/>
                <a:cs typeface="Calibri" panose="020F0502020204030204" pitchFamily="34" charset="0"/>
              </a:rPr>
              <a:t>Other stakeholders</a:t>
            </a:r>
          </a:p>
          <a:p>
            <a:pPr>
              <a:buFont typeface=".AppleSystemUIFont" charset="-120"/>
              <a:buChar char="-"/>
            </a:pPr>
            <a:r>
              <a:rPr lang="en-GB" sz="1800" kern="0">
                <a:latin typeface="Calibri" panose="020F0502020204030204" pitchFamily="34" charset="0"/>
                <a:cs typeface="Calibri" panose="020F0502020204030204" pitchFamily="34" charset="0"/>
              </a:rPr>
              <a:t>Scottish Government</a:t>
            </a:r>
          </a:p>
          <a:p>
            <a:pPr>
              <a:buFont typeface=".AppleSystemUIFont" charset="-120"/>
              <a:buChar char="-"/>
            </a:pPr>
            <a:r>
              <a:rPr lang="en-GB" sz="1800" kern="0">
                <a:latin typeface="Calibri" panose="020F0502020204030204" pitchFamily="34" charset="0"/>
                <a:cs typeface="Calibri" panose="020F0502020204030204" pitchFamily="34" charset="0"/>
              </a:rPr>
              <a:t>See Me</a:t>
            </a:r>
          </a:p>
          <a:p>
            <a:pPr>
              <a:buFont typeface=".AppleSystemUIFont" charset="-120"/>
              <a:buChar char="-"/>
            </a:pPr>
            <a:r>
              <a:rPr lang="en-GB" sz="1800" kern="0">
                <a:latin typeface="Calibri" panose="020F0502020204030204" pitchFamily="34" charset="0"/>
                <a:cs typeface="Calibri" panose="020F0502020204030204" pitchFamily="34" charset="0"/>
              </a:rPr>
              <a:t>NHS GGC </a:t>
            </a:r>
          </a:p>
          <a:p>
            <a:pPr>
              <a:buFont typeface=".AppleSystemUIFont" charset="-120"/>
              <a:buChar char="-"/>
            </a:pPr>
            <a:r>
              <a:rPr lang="en-GB" sz="1800" kern="0">
                <a:latin typeface="Calibri" panose="020F0502020204030204" pitchFamily="34" charset="0"/>
                <a:cs typeface="Calibri" panose="020F0502020204030204" pitchFamily="34" charset="0"/>
              </a:rPr>
              <a:t>NHS Education Scotland (NES) </a:t>
            </a:r>
          </a:p>
          <a:p>
            <a:pPr>
              <a:buFont typeface=".AppleSystemUIFont" charset="-120"/>
              <a:buChar char="-"/>
            </a:pPr>
            <a:r>
              <a:rPr lang="en-GB" sz="1800" kern="0">
                <a:latin typeface="Calibri" panose="020F0502020204030204" pitchFamily="34" charset="0"/>
                <a:cs typeface="Calibri" panose="020F0502020204030204" pitchFamily="34" charset="0"/>
              </a:rPr>
              <a:t>NHS Health Scotland</a:t>
            </a:r>
          </a:p>
          <a:p>
            <a:pPr>
              <a:buFont typeface=".AppleSystemUIFont" charset="-120"/>
              <a:buChar char="-"/>
            </a:pPr>
            <a:r>
              <a:rPr lang="en-GB" sz="1800" kern="0">
                <a:latin typeface="Calibri" panose="020F0502020204030204" pitchFamily="34" charset="0"/>
                <a:cs typeface="Calibri" panose="020F0502020204030204" pitchFamily="34" charset="0"/>
              </a:rPr>
              <a:t>Violence Reduction Unit </a:t>
            </a:r>
          </a:p>
          <a:p>
            <a:pPr>
              <a:buFont typeface=".AppleSystemUIFont" charset="-120"/>
              <a:buChar char="-"/>
            </a:pPr>
            <a:r>
              <a:rPr lang="en-GB" sz="1800" kern="0">
                <a:latin typeface="Calibri" panose="020F0502020204030204" pitchFamily="34" charset="0"/>
                <a:cs typeface="Calibri" panose="020F0502020204030204" pitchFamily="34" charset="0"/>
              </a:rPr>
              <a:t>Mental health services</a:t>
            </a:r>
          </a:p>
          <a:p>
            <a:pPr>
              <a:buFont typeface=".AppleSystemUIFont" charset="-120"/>
              <a:buChar char="-"/>
            </a:pPr>
            <a:r>
              <a:rPr lang="en-GB" sz="1800" kern="0">
                <a:latin typeface="Calibri" panose="020F0502020204030204" pitchFamily="34" charset="0"/>
                <a:cs typeface="Calibri" panose="020F0502020204030204" pitchFamily="34" charset="0"/>
              </a:rPr>
              <a:t>Princes Trust</a:t>
            </a:r>
          </a:p>
          <a:p>
            <a:pPr>
              <a:buFont typeface=".AppleSystemUIFont" charset="-120"/>
              <a:buChar char="-"/>
            </a:pPr>
            <a:r>
              <a:rPr lang="en-GB" sz="1800" kern="0">
                <a:latin typeface="Calibri" panose="020F0502020204030204" pitchFamily="34" charset="0"/>
                <a:cs typeface="Calibri" panose="020F0502020204030204" pitchFamily="34" charset="0"/>
              </a:rPr>
              <a:t>Barnardo's</a:t>
            </a:r>
          </a:p>
          <a:p>
            <a:pPr>
              <a:buFont typeface=".AppleSystemUIFont" charset="-120"/>
              <a:buChar char="-"/>
            </a:pPr>
            <a:endParaRPr lang="en-GB" sz="1800" kern="0"/>
          </a:p>
          <a:p>
            <a:pPr>
              <a:buFont typeface=".AppleSystemUIFont" charset="-120"/>
              <a:buChar char="-"/>
            </a:pPr>
            <a:endParaRPr lang="en-GB" sz="1800" kern="0"/>
          </a:p>
          <a:p>
            <a:pPr>
              <a:buFont typeface=".AppleSystemUIFont" charset="-120"/>
              <a:buChar char="-"/>
            </a:pPr>
            <a:endParaRPr lang="en-GB" sz="1800" kern="0"/>
          </a:p>
          <a:p>
            <a:pPr>
              <a:buFont typeface=".AppleSystemUIFont" charset="-120"/>
              <a:buChar char="-"/>
            </a:pPr>
            <a:endParaRPr lang="en-GB" sz="1800" i="1" kern="0"/>
          </a:p>
        </p:txBody>
      </p:sp>
      <p:sp>
        <p:nvSpPr>
          <p:cNvPr id="7" name="TextBox 6">
            <a:extLst>
              <a:ext uri="{FF2B5EF4-FFF2-40B4-BE49-F238E27FC236}">
                <a16:creationId xmlns:a16="http://schemas.microsoft.com/office/drawing/2014/main" id="{1D513860-38C6-2FBB-43B5-D83A04753A96}"/>
              </a:ext>
            </a:extLst>
          </p:cNvPr>
          <p:cNvSpPr txBox="1"/>
          <p:nvPr/>
        </p:nvSpPr>
        <p:spPr>
          <a:xfrm>
            <a:off x="2448901" y="208081"/>
            <a:ext cx="6560450" cy="584775"/>
          </a:xfrm>
          <a:prstGeom prst="rect">
            <a:avLst/>
          </a:prstGeom>
          <a:noFill/>
        </p:spPr>
        <p:txBody>
          <a:bodyPr wrap="none" rtlCol="0">
            <a:spAutoFit/>
          </a:bodyPr>
          <a:lstStyle/>
          <a:p>
            <a:r>
              <a:rPr lang="en-GB" sz="3200" b="1">
                <a:solidFill>
                  <a:srgbClr val="276770"/>
                </a:solidFill>
                <a:latin typeface="Calibri" panose="020F0502020204030204" pitchFamily="34" charset="0"/>
                <a:cs typeface="Calibri" panose="020F0502020204030204" pitchFamily="34" charset="0"/>
              </a:rPr>
              <a:t>Engagement, consultation &amp; learning </a:t>
            </a:r>
          </a:p>
        </p:txBody>
      </p:sp>
    </p:spTree>
    <p:extLst>
      <p:ext uri="{BB962C8B-B14F-4D97-AF65-F5344CB8AC3E}">
        <p14:creationId xmlns:p14="http://schemas.microsoft.com/office/powerpoint/2010/main" val="214878125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2"/>
          <p:cNvSpPr txBox="1">
            <a:spLocks/>
          </p:cNvSpPr>
          <p:nvPr/>
        </p:nvSpPr>
        <p:spPr>
          <a:xfrm>
            <a:off x="323528" y="980728"/>
            <a:ext cx="8568952" cy="5760639"/>
          </a:xfrm>
          <a:prstGeom prst="rect">
            <a:avLst/>
          </a:prstGeom>
        </p:spPr>
        <p:txBody>
          <a:bodyPr vert="horz" lIns="91440" tIns="45720" rIns="91440" bIns="45720" rtlCol="0">
            <a:normAutofit/>
          </a:bodyPr>
          <a:lstStyle>
            <a:lvl1pPr marL="0" indent="0" algn="ctr" defTabSz="914400" rtl="0" eaLnBrk="1" latinLnBrk="0"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marL="361950" indent="-361950" algn="l">
              <a:lnSpc>
                <a:spcPct val="80000"/>
              </a:lnSpc>
              <a:tabLst>
                <a:tab pos="447675" algn="l"/>
              </a:tabLst>
            </a:pPr>
            <a:endParaRPr lang="en-GB" altLang="en-US" sz="2000">
              <a:solidFill>
                <a:schemeClr val="tx1"/>
              </a:solidFill>
            </a:endParaRPr>
          </a:p>
        </p:txBody>
      </p:sp>
      <p:sp>
        <p:nvSpPr>
          <p:cNvPr id="8" name="Content Placeholder 2"/>
          <p:cNvSpPr txBox="1">
            <a:spLocks/>
          </p:cNvSpPr>
          <p:nvPr/>
        </p:nvSpPr>
        <p:spPr>
          <a:xfrm>
            <a:off x="193204" y="1198890"/>
            <a:ext cx="8829600" cy="5661248"/>
          </a:xfrm>
          <a:prstGeom prst="rect">
            <a:avLst/>
          </a:prstGeom>
        </p:spPr>
        <p:txBody>
          <a:bodyPr vert="horz" lIns="91440" tIns="45720" rIns="91440" bIns="45720" rtlCol="0">
            <a:normAutofit lnSpcReduction="10000"/>
          </a:bodyPr>
          <a:lstStyle>
            <a:lvl1pPr marL="0" indent="0" algn="ctr" defTabSz="914400" rtl="0" eaLnBrk="1" latinLnBrk="0"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algn="l"/>
            <a:r>
              <a:rPr lang="en-GB" sz="3600" b="1">
                <a:solidFill>
                  <a:srgbClr val="205867"/>
                </a:solidFill>
                <a:latin typeface="Calibri" panose="020F0502020204030204" pitchFamily="34" charset="0"/>
                <a:cs typeface="Calibri" panose="020F0502020204030204" pitchFamily="34" charset="0"/>
              </a:rPr>
              <a:t>Other DBI training components</a:t>
            </a:r>
          </a:p>
          <a:p>
            <a:pPr marL="180975" lvl="2" indent="-180975" algn="l"/>
            <a:r>
              <a:rPr lang="en-US" b="1">
                <a:solidFill>
                  <a:srgbClr val="205867"/>
                </a:solidFill>
                <a:latin typeface="Calibri" panose="020F0502020204030204" pitchFamily="34" charset="0"/>
                <a:cs typeface="Calibri" panose="020F0502020204030204" pitchFamily="34" charset="0"/>
              </a:rPr>
              <a:t>Buzz sessions</a:t>
            </a:r>
          </a:p>
          <a:p>
            <a:pPr marL="444500" lvl="2" indent="-263525" algn="l">
              <a:buFont typeface="Calibri" panose="020F0502020204030204" pitchFamily="34" charset="0"/>
              <a:buChar char="–"/>
            </a:pPr>
            <a:r>
              <a:rPr lang="en-US">
                <a:solidFill>
                  <a:srgbClr val="205867"/>
                </a:solidFill>
                <a:latin typeface="Calibri" panose="020F0502020204030204" pitchFamily="34" charset="0"/>
                <a:cs typeface="Calibri" panose="020F0502020204030204" pitchFamily="34" charset="0"/>
              </a:rPr>
              <a:t>Reinforce and extend core training </a:t>
            </a:r>
          </a:p>
          <a:p>
            <a:pPr marL="444500" lvl="2" indent="-263525" algn="l">
              <a:buFont typeface="Calibri" panose="020F0502020204030204" pitchFamily="34" charset="0"/>
              <a:buChar char="–"/>
            </a:pPr>
            <a:r>
              <a:rPr lang="en-US">
                <a:solidFill>
                  <a:srgbClr val="205867"/>
                </a:solidFill>
                <a:latin typeface="Calibri" panose="020F0502020204030204" pitchFamily="34" charset="0"/>
                <a:cs typeface="Calibri" panose="020F0502020204030204" pitchFamily="34" charset="0"/>
              </a:rPr>
              <a:t>Contributions from DBI Level 2 (i.e. 3</a:t>
            </a:r>
            <a:r>
              <a:rPr lang="en-US" baseline="30000">
                <a:solidFill>
                  <a:srgbClr val="205867"/>
                </a:solidFill>
                <a:latin typeface="Calibri" panose="020F0502020204030204" pitchFamily="34" charset="0"/>
                <a:cs typeface="Calibri" panose="020F0502020204030204" pitchFamily="34" charset="0"/>
              </a:rPr>
              <a:t>rd</a:t>
            </a:r>
            <a:r>
              <a:rPr lang="en-US">
                <a:solidFill>
                  <a:srgbClr val="205867"/>
                </a:solidFill>
                <a:latin typeface="Calibri" panose="020F0502020204030204" pitchFamily="34" charset="0"/>
                <a:cs typeface="Calibri" panose="020F0502020204030204" pitchFamily="34" charset="0"/>
              </a:rPr>
              <a:t> sector) staff</a:t>
            </a:r>
          </a:p>
          <a:p>
            <a:pPr marL="444500" lvl="2" indent="-263525" algn="l">
              <a:buFont typeface="Calibri" panose="020F0502020204030204" pitchFamily="34" charset="0"/>
              <a:buChar char="–"/>
            </a:pPr>
            <a:r>
              <a:rPr lang="en-US">
                <a:solidFill>
                  <a:srgbClr val="205867"/>
                </a:solidFill>
                <a:latin typeface="Calibri" panose="020F0502020204030204" pitchFamily="34" charset="0"/>
                <a:cs typeface="Calibri" panose="020F0502020204030204" pitchFamily="34" charset="0"/>
              </a:rPr>
              <a:t>Opportunity to share and reflect on practice, trouble shoot emerging issues, skills development</a:t>
            </a:r>
          </a:p>
          <a:p>
            <a:pPr marL="444500" lvl="2" indent="-263525" algn="l">
              <a:buFont typeface="Calibri" panose="020F0502020204030204" pitchFamily="34" charset="0"/>
              <a:buChar char="–"/>
            </a:pPr>
            <a:r>
              <a:rPr lang="en-US">
                <a:solidFill>
                  <a:srgbClr val="205867"/>
                </a:solidFill>
                <a:latin typeface="Calibri" panose="020F0502020204030204" pitchFamily="34" charset="0"/>
                <a:cs typeface="Calibri" panose="020F0502020204030204" pitchFamily="34" charset="0"/>
              </a:rPr>
              <a:t>Opportunity for DBI Level 2 staff to provide feedback and enhance Level 1 and Level 2 staff interface</a:t>
            </a:r>
          </a:p>
          <a:p>
            <a:pPr marL="180975" lvl="2" indent="-180975" algn="l"/>
            <a:endParaRPr lang="en-US" b="1">
              <a:solidFill>
                <a:srgbClr val="205867"/>
              </a:solidFill>
              <a:latin typeface="Calibri" panose="020F0502020204030204" pitchFamily="34" charset="0"/>
              <a:cs typeface="Calibri" panose="020F0502020204030204" pitchFamily="34" charset="0"/>
            </a:endParaRPr>
          </a:p>
          <a:p>
            <a:pPr marL="180975" lvl="2" indent="-180975" algn="l"/>
            <a:r>
              <a:rPr lang="en-US" b="1">
                <a:solidFill>
                  <a:srgbClr val="205867"/>
                </a:solidFill>
                <a:latin typeface="Calibri" panose="020F0502020204030204" pitchFamily="34" charset="0"/>
                <a:cs typeface="Calibri" panose="020F0502020204030204" pitchFamily="34" charset="0"/>
              </a:rPr>
              <a:t>e-learning</a:t>
            </a:r>
          </a:p>
          <a:p>
            <a:pPr marL="444500" lvl="2" indent="-263525" algn="l">
              <a:buFont typeface="Calibri" panose="020F0502020204030204" pitchFamily="34" charset="0"/>
              <a:buChar char="–"/>
            </a:pPr>
            <a:r>
              <a:rPr lang="en-US">
                <a:solidFill>
                  <a:srgbClr val="205867"/>
                </a:solidFill>
                <a:latin typeface="Calibri" panose="020F0502020204030204" pitchFamily="34" charset="0"/>
                <a:cs typeface="Calibri" panose="020F0502020204030204" pitchFamily="34" charset="0"/>
              </a:rPr>
              <a:t>Straightforward 60 min module, designed for staff across a wide range of roles and agencies</a:t>
            </a:r>
          </a:p>
          <a:p>
            <a:pPr marL="444500" lvl="2" indent="-263525" algn="l">
              <a:buFont typeface="Calibri" panose="020F0502020204030204" pitchFamily="34" charset="0"/>
              <a:buChar char="–"/>
            </a:pPr>
            <a:r>
              <a:rPr lang="en-US">
                <a:solidFill>
                  <a:srgbClr val="205867"/>
                </a:solidFill>
                <a:latin typeface="Calibri" panose="020F0502020204030204" pitchFamily="34" charset="0"/>
                <a:cs typeface="Calibri" panose="020F0502020204030204" pitchFamily="34" charset="0"/>
              </a:rPr>
              <a:t>Different format of delivery to session today, but very similar and with identical learning outcomes </a:t>
            </a:r>
          </a:p>
          <a:p>
            <a:pPr marL="180975" lvl="2" indent="-180975" algn="l"/>
            <a:endParaRPr lang="en-US" b="1">
              <a:solidFill>
                <a:schemeClr val="tx1"/>
              </a:solidFill>
            </a:endParaRPr>
          </a:p>
          <a:p>
            <a:pPr marL="180975" lvl="2" algn="l"/>
            <a:endParaRPr lang="en-US">
              <a:solidFill>
                <a:schemeClr val="tx1"/>
              </a:solidFill>
            </a:endParaRPr>
          </a:p>
          <a:p>
            <a:pPr marL="542925" lvl="2" indent="-361950" algn="l">
              <a:buFont typeface="Calibri" panose="020F0502020204030204" pitchFamily="34" charset="0"/>
              <a:buChar char="–"/>
            </a:pPr>
            <a:endParaRPr lang="en-US">
              <a:solidFill>
                <a:schemeClr val="tx1"/>
              </a:solidFill>
            </a:endParaRPr>
          </a:p>
          <a:p>
            <a:pPr marL="361950" indent="-361950" algn="l">
              <a:lnSpc>
                <a:spcPct val="80000"/>
              </a:lnSpc>
              <a:tabLst>
                <a:tab pos="447675" algn="l"/>
              </a:tabLst>
            </a:pPr>
            <a:endParaRPr lang="en-GB" sz="3300" b="1" i="1"/>
          </a:p>
        </p:txBody>
      </p:sp>
    </p:spTree>
    <p:extLst>
      <p:ext uri="{BB962C8B-B14F-4D97-AF65-F5344CB8AC3E}">
        <p14:creationId xmlns:p14="http://schemas.microsoft.com/office/powerpoint/2010/main" val="91652460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2"/>
          <p:cNvSpPr txBox="1">
            <a:spLocks/>
          </p:cNvSpPr>
          <p:nvPr/>
        </p:nvSpPr>
        <p:spPr>
          <a:xfrm>
            <a:off x="323528" y="980728"/>
            <a:ext cx="8568952" cy="5760639"/>
          </a:xfrm>
          <a:prstGeom prst="rect">
            <a:avLst/>
          </a:prstGeom>
        </p:spPr>
        <p:txBody>
          <a:bodyPr vert="horz" lIns="91440" tIns="45720" rIns="91440" bIns="45720" rtlCol="0">
            <a:normAutofit/>
          </a:bodyPr>
          <a:lstStyle>
            <a:lvl1pPr marL="0" indent="0" algn="ctr" defTabSz="914400" rtl="0" eaLnBrk="1" latinLnBrk="0"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marL="361950" indent="-361950" algn="l">
              <a:lnSpc>
                <a:spcPct val="80000"/>
              </a:lnSpc>
              <a:tabLst>
                <a:tab pos="447675" algn="l"/>
              </a:tabLst>
            </a:pPr>
            <a:endParaRPr lang="en-GB" altLang="en-US" sz="2000">
              <a:solidFill>
                <a:schemeClr val="tx1"/>
              </a:solidFill>
            </a:endParaRPr>
          </a:p>
        </p:txBody>
      </p:sp>
      <p:sp>
        <p:nvSpPr>
          <p:cNvPr id="8" name="Content Placeholder 2"/>
          <p:cNvSpPr txBox="1">
            <a:spLocks/>
          </p:cNvSpPr>
          <p:nvPr/>
        </p:nvSpPr>
        <p:spPr>
          <a:xfrm>
            <a:off x="359532" y="1452131"/>
            <a:ext cx="8496944" cy="5280155"/>
          </a:xfrm>
          <a:prstGeom prst="rect">
            <a:avLst/>
          </a:prstGeom>
        </p:spPr>
        <p:txBody>
          <a:bodyPr vert="horz" lIns="91440" tIns="45720" rIns="91440" bIns="45720" rtlCol="0">
            <a:normAutofit lnSpcReduction="10000"/>
          </a:bodyPr>
          <a:lstStyle>
            <a:lvl1pPr marL="0" indent="0" algn="ctr" defTabSz="914400" rtl="0" eaLnBrk="1" latinLnBrk="0"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algn="l"/>
            <a:r>
              <a:rPr lang="en-GB" sz="3600" b="1">
                <a:solidFill>
                  <a:srgbClr val="205867"/>
                </a:solidFill>
                <a:latin typeface="Calibri" panose="020F0502020204030204" pitchFamily="34" charset="0"/>
                <a:cs typeface="Calibri" panose="020F0502020204030204" pitchFamily="34" charset="0"/>
              </a:rPr>
              <a:t>Induction outline</a:t>
            </a:r>
          </a:p>
          <a:p>
            <a:pPr algn="l"/>
            <a:endParaRPr lang="en-GB" sz="2400" b="1">
              <a:solidFill>
                <a:srgbClr val="205867"/>
              </a:solidFill>
              <a:latin typeface="Calibri" panose="020F0502020204030204" pitchFamily="34" charset="0"/>
              <a:cs typeface="Calibri" panose="020F0502020204030204" pitchFamily="34" charset="0"/>
            </a:endParaRPr>
          </a:p>
          <a:p>
            <a:pPr algn="l"/>
            <a:r>
              <a:rPr lang="en-GB" sz="2400" b="1">
                <a:solidFill>
                  <a:srgbClr val="205867"/>
                </a:solidFill>
                <a:latin typeface="Calibri" panose="020F0502020204030204" pitchFamily="34" charset="0"/>
                <a:cs typeface="Calibri" panose="020F0502020204030204" pitchFamily="34" charset="0"/>
              </a:rPr>
              <a:t>Facilitated Learning Module</a:t>
            </a:r>
          </a:p>
          <a:p>
            <a:pPr marL="541338" indent="-541338" algn="l">
              <a:buFont typeface="+mj-lt"/>
              <a:buAutoNum type="arabicPeriod"/>
            </a:pPr>
            <a:r>
              <a:rPr lang="en-GB" sz="2400">
                <a:solidFill>
                  <a:srgbClr val="205867"/>
                </a:solidFill>
                <a:latin typeface="Calibri" panose="020F0502020204030204" pitchFamily="34" charset="0"/>
                <a:cs typeface="Calibri" panose="020F0502020204030204" pitchFamily="34" charset="0"/>
              </a:rPr>
              <a:t>Introduction</a:t>
            </a:r>
          </a:p>
          <a:p>
            <a:pPr marL="514350" lvl="0" indent="-514350" algn="l">
              <a:buFont typeface="+mj-lt"/>
              <a:buAutoNum type="arabicPeriod"/>
            </a:pPr>
            <a:r>
              <a:rPr lang="en-GB" sz="2400">
                <a:solidFill>
                  <a:srgbClr val="205867"/>
                </a:solidFill>
                <a:latin typeface="Calibri" panose="020F0502020204030204" pitchFamily="34" charset="0"/>
                <a:cs typeface="Calibri" panose="020F0502020204030204" pitchFamily="34" charset="0"/>
              </a:rPr>
              <a:t>Understanding distress</a:t>
            </a:r>
          </a:p>
          <a:p>
            <a:pPr marL="514350" lvl="0" indent="-514350" algn="l">
              <a:buFont typeface="+mj-lt"/>
              <a:buAutoNum type="arabicPeriod"/>
            </a:pPr>
            <a:r>
              <a:rPr lang="en-GB" sz="2400">
                <a:solidFill>
                  <a:srgbClr val="205867"/>
                </a:solidFill>
                <a:latin typeface="Calibri" panose="020F0502020204030204" pitchFamily="34" charset="0"/>
                <a:cs typeface="Calibri" panose="020F0502020204030204" pitchFamily="34" charset="0"/>
              </a:rPr>
              <a:t>Attitudes and distress</a:t>
            </a:r>
          </a:p>
          <a:p>
            <a:pPr marL="514350" lvl="0" indent="-514350" algn="l">
              <a:buFont typeface="+mj-lt"/>
              <a:buAutoNum type="arabicPeriod"/>
            </a:pPr>
            <a:r>
              <a:rPr lang="en-GB" sz="2400">
                <a:solidFill>
                  <a:srgbClr val="205867"/>
                </a:solidFill>
                <a:latin typeface="Calibri" panose="020F0502020204030204" pitchFamily="34" charset="0"/>
                <a:cs typeface="Calibri" panose="020F0502020204030204" pitchFamily="34" charset="0"/>
              </a:rPr>
              <a:t>Responding with compassion</a:t>
            </a:r>
          </a:p>
          <a:p>
            <a:pPr marL="514350" lvl="0" indent="-514350" algn="l">
              <a:buFont typeface="+mj-lt"/>
              <a:buAutoNum type="arabicPeriod"/>
            </a:pPr>
            <a:r>
              <a:rPr lang="en-GB" sz="2400">
                <a:solidFill>
                  <a:srgbClr val="205867"/>
                </a:solidFill>
                <a:latin typeface="Calibri" panose="020F0502020204030204" pitchFamily="34" charset="0"/>
                <a:cs typeface="Calibri" panose="020F0502020204030204" pitchFamily="34" charset="0"/>
              </a:rPr>
              <a:t>Offering and making a referral to DBI Level 2</a:t>
            </a:r>
          </a:p>
          <a:p>
            <a:pPr marL="514350" lvl="0" indent="-514350" algn="l">
              <a:buFont typeface="+mj-lt"/>
              <a:buAutoNum type="arabicPeriod"/>
            </a:pPr>
            <a:r>
              <a:rPr lang="en-GB" sz="2400">
                <a:solidFill>
                  <a:srgbClr val="205867"/>
                </a:solidFill>
                <a:latin typeface="Calibri" panose="020F0502020204030204" pitchFamily="34" charset="0"/>
                <a:cs typeface="Calibri" panose="020F0502020204030204" pitchFamily="34" charset="0"/>
              </a:rPr>
              <a:t>Pulling it all together</a:t>
            </a:r>
          </a:p>
          <a:p>
            <a:pPr marL="514350" lvl="0" indent="-514350" algn="l">
              <a:buFont typeface="+mj-lt"/>
              <a:buAutoNum type="arabicPeriod"/>
            </a:pPr>
            <a:r>
              <a:rPr lang="en-GB" sz="2400">
                <a:solidFill>
                  <a:srgbClr val="205867"/>
                </a:solidFill>
                <a:latin typeface="Calibri" panose="020F0502020204030204" pitchFamily="34" charset="0"/>
                <a:cs typeface="Calibri" panose="020F0502020204030204" pitchFamily="34" charset="0"/>
              </a:rPr>
              <a:t>Scenarios and further reading</a:t>
            </a:r>
          </a:p>
          <a:p>
            <a:pPr lvl="0" algn="l"/>
            <a:endParaRPr lang="en-GB" sz="2400" i="1">
              <a:solidFill>
                <a:srgbClr val="205867"/>
              </a:solidFill>
              <a:latin typeface="Calibri" panose="020F0502020204030204" pitchFamily="34" charset="0"/>
              <a:cs typeface="Calibri" panose="020F0502020204030204" pitchFamily="34" charset="0"/>
            </a:endParaRPr>
          </a:p>
          <a:p>
            <a:pPr lvl="0" algn="l"/>
            <a:r>
              <a:rPr lang="en-GB" sz="2400" i="1">
                <a:solidFill>
                  <a:srgbClr val="205867"/>
                </a:solidFill>
                <a:latin typeface="Calibri" panose="020F0502020204030204" pitchFamily="34" charset="0"/>
                <a:cs typeface="Calibri" panose="020F0502020204030204" pitchFamily="34" charset="0"/>
              </a:rPr>
              <a:t>Video clips, learning activities, handouts, check learning</a:t>
            </a:r>
            <a:endParaRPr lang="en-US">
              <a:solidFill>
                <a:srgbClr val="205867"/>
              </a:solidFill>
              <a:latin typeface="Calibri" panose="020F0502020204030204" pitchFamily="34" charset="0"/>
              <a:cs typeface="Calibri" panose="020F0502020204030204" pitchFamily="34" charset="0"/>
            </a:endParaRPr>
          </a:p>
          <a:p>
            <a:pPr marL="361950" indent="-361950" algn="l">
              <a:lnSpc>
                <a:spcPct val="80000"/>
              </a:lnSpc>
              <a:tabLst>
                <a:tab pos="447675" algn="l"/>
              </a:tabLst>
            </a:pPr>
            <a:endParaRPr lang="en-GB" sz="3300" b="1" i="1"/>
          </a:p>
        </p:txBody>
      </p:sp>
    </p:spTree>
    <p:extLst>
      <p:ext uri="{BB962C8B-B14F-4D97-AF65-F5344CB8AC3E}">
        <p14:creationId xmlns:p14="http://schemas.microsoft.com/office/powerpoint/2010/main" val="226528794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1052736"/>
            <a:ext cx="7886700" cy="1325563"/>
          </a:xfrm>
        </p:spPr>
        <p:txBody>
          <a:bodyPr>
            <a:normAutofit/>
          </a:bodyPr>
          <a:lstStyle/>
          <a:p>
            <a:pPr algn="l"/>
            <a:r>
              <a:rPr lang="en-GB" sz="3600" b="1">
                <a:solidFill>
                  <a:srgbClr val="205867"/>
                </a:solidFill>
                <a:latin typeface="Calibri" panose="020F0502020204030204" pitchFamily="34" charset="0"/>
                <a:cs typeface="Calibri" panose="020F0502020204030204" pitchFamily="34" charset="0"/>
              </a:rPr>
              <a:t>DBI Level 1 induction booklet</a:t>
            </a:r>
          </a:p>
        </p:txBody>
      </p:sp>
      <p:sp>
        <p:nvSpPr>
          <p:cNvPr id="3" name="Content Placeholder 2"/>
          <p:cNvSpPr>
            <a:spLocks noGrp="1"/>
          </p:cNvSpPr>
          <p:nvPr>
            <p:ph idx="4294967295"/>
          </p:nvPr>
        </p:nvSpPr>
        <p:spPr>
          <a:xfrm>
            <a:off x="296094" y="2404046"/>
            <a:ext cx="8229600" cy="4151312"/>
          </a:xfrm>
        </p:spPr>
        <p:txBody>
          <a:bodyPr>
            <a:normAutofit/>
          </a:bodyPr>
          <a:lstStyle/>
          <a:p>
            <a:pPr>
              <a:buFontTx/>
              <a:buChar char="-"/>
            </a:pPr>
            <a:r>
              <a:rPr lang="en-GB" sz="2400">
                <a:solidFill>
                  <a:srgbClr val="205867"/>
                </a:solidFill>
                <a:latin typeface="Calibri" panose="020F0502020204030204" pitchFamily="34" charset="0"/>
                <a:cs typeface="Calibri" panose="020F0502020204030204" pitchFamily="34" charset="0"/>
              </a:rPr>
              <a:t>You have been sent a copy of the induction booklet before this session</a:t>
            </a:r>
          </a:p>
          <a:p>
            <a:pPr>
              <a:buFontTx/>
              <a:buChar char="-"/>
            </a:pPr>
            <a:r>
              <a:rPr lang="en-GB" sz="2400">
                <a:solidFill>
                  <a:srgbClr val="205867"/>
                </a:solidFill>
                <a:latin typeface="Calibri" panose="020F0502020204030204" pitchFamily="34" charset="0"/>
                <a:cs typeface="Calibri" panose="020F0502020204030204" pitchFamily="34" charset="0"/>
              </a:rPr>
              <a:t>Please now work through the induction booklet </a:t>
            </a:r>
            <a:r>
              <a:rPr lang="en-GB" sz="2400" b="1">
                <a:solidFill>
                  <a:srgbClr val="205867"/>
                </a:solidFill>
                <a:latin typeface="Calibri" panose="020F0502020204030204" pitchFamily="34" charset="0"/>
                <a:cs typeface="Calibri" panose="020F0502020204030204" pitchFamily="34" charset="0"/>
              </a:rPr>
              <a:t>up to and including Section 3 </a:t>
            </a:r>
          </a:p>
          <a:p>
            <a:pPr>
              <a:buFontTx/>
              <a:buChar char="-"/>
            </a:pPr>
            <a:r>
              <a:rPr lang="en-GB" sz="2400">
                <a:solidFill>
                  <a:srgbClr val="205867"/>
                </a:solidFill>
                <a:latin typeface="Calibri" panose="020F0502020204030204" pitchFamily="34" charset="0"/>
                <a:cs typeface="Calibri" panose="020F0502020204030204" pitchFamily="34" charset="0"/>
              </a:rPr>
              <a:t>This will include 2 activities. We will take time to discuss and feedback on these activities when you have completed these sections of the booklet</a:t>
            </a:r>
          </a:p>
          <a:p>
            <a:pPr>
              <a:buFontTx/>
              <a:buChar char="-"/>
            </a:pPr>
            <a:r>
              <a:rPr lang="en-GB" sz="2400">
                <a:solidFill>
                  <a:srgbClr val="205867"/>
                </a:solidFill>
                <a:latin typeface="Calibri" panose="020F0502020204030204" pitchFamily="34" charset="0"/>
                <a:cs typeface="Calibri" panose="020F0502020204030204" pitchFamily="34" charset="0"/>
              </a:rPr>
              <a:t>If joining remotely, please indicate when you have finished by using the raise hand function</a:t>
            </a:r>
          </a:p>
        </p:txBody>
      </p:sp>
    </p:spTree>
    <p:extLst>
      <p:ext uri="{BB962C8B-B14F-4D97-AF65-F5344CB8AC3E}">
        <p14:creationId xmlns:p14="http://schemas.microsoft.com/office/powerpoint/2010/main" val="15809204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1196752"/>
            <a:ext cx="7886700" cy="1325563"/>
          </a:xfrm>
        </p:spPr>
        <p:txBody>
          <a:bodyPr>
            <a:normAutofit/>
          </a:bodyPr>
          <a:lstStyle/>
          <a:p>
            <a:pPr algn="l"/>
            <a:r>
              <a:rPr lang="en-GB" sz="3200" b="1">
                <a:solidFill>
                  <a:srgbClr val="205867"/>
                </a:solidFill>
                <a:latin typeface="Calibri" panose="020F0502020204030204" pitchFamily="34" charset="0"/>
                <a:cs typeface="Calibri" panose="020F0502020204030204" pitchFamily="34" charset="0"/>
              </a:rPr>
              <a:t>Activity 1: Reflecting on distress</a:t>
            </a:r>
          </a:p>
        </p:txBody>
      </p:sp>
      <p:sp>
        <p:nvSpPr>
          <p:cNvPr id="3" name="Content Placeholder 2"/>
          <p:cNvSpPr>
            <a:spLocks noGrp="1"/>
          </p:cNvSpPr>
          <p:nvPr>
            <p:ph idx="4294967295"/>
          </p:nvPr>
        </p:nvSpPr>
        <p:spPr>
          <a:xfrm>
            <a:off x="457200" y="2276872"/>
            <a:ext cx="8229600" cy="4392612"/>
          </a:xfrm>
        </p:spPr>
        <p:txBody>
          <a:bodyPr>
            <a:normAutofit/>
          </a:bodyPr>
          <a:lstStyle/>
          <a:p>
            <a:pPr marL="0" indent="0">
              <a:buNone/>
            </a:pPr>
            <a:r>
              <a:rPr lang="en-GB" sz="2400">
                <a:solidFill>
                  <a:srgbClr val="205867"/>
                </a:solidFill>
                <a:latin typeface="Calibri" panose="020F0502020204030204" pitchFamily="34" charset="0"/>
                <a:cs typeface="Calibri" panose="020F0502020204030204" pitchFamily="34" charset="0"/>
              </a:rPr>
              <a:t>Think about a time recently when you have helped someone in distress as part of your role. Note down vulnerability and life stressors that may have contributed:</a:t>
            </a:r>
          </a:p>
          <a:p>
            <a:pPr>
              <a:buFontTx/>
              <a:buChar char="-"/>
            </a:pPr>
            <a:r>
              <a:rPr lang="en-GB" sz="2400" b="1">
                <a:solidFill>
                  <a:srgbClr val="205867"/>
                </a:solidFill>
                <a:latin typeface="Calibri" panose="020F0502020204030204" pitchFamily="34" charset="0"/>
                <a:cs typeface="Calibri" panose="020F0502020204030204" pitchFamily="34" charset="0"/>
              </a:rPr>
              <a:t>Vulnerability factors</a:t>
            </a:r>
          </a:p>
          <a:p>
            <a:pPr>
              <a:buFontTx/>
              <a:buChar char="-"/>
            </a:pPr>
            <a:r>
              <a:rPr lang="en-GB" sz="2400" b="1">
                <a:solidFill>
                  <a:srgbClr val="205867"/>
                </a:solidFill>
                <a:latin typeface="Calibri" panose="020F0502020204030204" pitchFamily="34" charset="0"/>
                <a:cs typeface="Calibri" panose="020F0502020204030204" pitchFamily="34" charset="0"/>
              </a:rPr>
              <a:t>Life stressors </a:t>
            </a:r>
          </a:p>
          <a:p>
            <a:pPr>
              <a:buFontTx/>
              <a:buChar char="-"/>
            </a:pPr>
            <a:endParaRPr lang="en-GB" sz="2400" b="1">
              <a:solidFill>
                <a:srgbClr val="205867"/>
              </a:solidFill>
              <a:latin typeface="Calibri" panose="020F0502020204030204" pitchFamily="34" charset="0"/>
              <a:cs typeface="Calibri" panose="020F0502020204030204" pitchFamily="34" charset="0"/>
            </a:endParaRPr>
          </a:p>
          <a:p>
            <a:pPr marL="0" indent="0">
              <a:buNone/>
            </a:pPr>
            <a:r>
              <a:rPr lang="en-GB" sz="2400">
                <a:solidFill>
                  <a:srgbClr val="205867"/>
                </a:solidFill>
                <a:latin typeface="Calibri" panose="020F0502020204030204" pitchFamily="34" charset="0"/>
                <a:cs typeface="Calibri" panose="020F0502020204030204" pitchFamily="34" charset="0"/>
              </a:rPr>
              <a:t>Consider if they had any </a:t>
            </a:r>
            <a:r>
              <a:rPr lang="en-GB" sz="2400" b="1">
                <a:solidFill>
                  <a:srgbClr val="205867"/>
                </a:solidFill>
                <a:latin typeface="Calibri" panose="020F0502020204030204" pitchFamily="34" charset="0"/>
                <a:cs typeface="Calibri" panose="020F0502020204030204" pitchFamily="34" charset="0"/>
              </a:rPr>
              <a:t>protective factors</a:t>
            </a:r>
          </a:p>
          <a:p>
            <a:pPr marL="0" indent="0">
              <a:buNone/>
            </a:pPr>
            <a:endParaRPr lang="en-GB" sz="2400" b="1">
              <a:solidFill>
                <a:srgbClr val="205867"/>
              </a:solidFill>
              <a:latin typeface="Calibri" panose="020F0502020204030204" pitchFamily="34" charset="0"/>
              <a:cs typeface="Calibri" panose="020F0502020204030204" pitchFamily="34" charset="0"/>
            </a:endParaRPr>
          </a:p>
          <a:p>
            <a:pPr marL="0" indent="0">
              <a:buNone/>
            </a:pPr>
            <a:r>
              <a:rPr lang="en-GB" sz="2400">
                <a:solidFill>
                  <a:srgbClr val="205867"/>
                </a:solidFill>
                <a:latin typeface="Calibri" panose="020F0502020204030204" pitchFamily="34" charset="0"/>
                <a:cs typeface="Calibri" panose="020F0502020204030204" pitchFamily="34" charset="0"/>
              </a:rPr>
              <a:t>What could you do in future to ensure your response is trauma-informed?</a:t>
            </a:r>
          </a:p>
          <a:p>
            <a:pPr marL="0" indent="0">
              <a:buNone/>
            </a:pPr>
            <a:endParaRPr lang="en-GB" sz="2400" b="1"/>
          </a:p>
        </p:txBody>
      </p:sp>
    </p:spTree>
    <p:extLst>
      <p:ext uri="{BB962C8B-B14F-4D97-AF65-F5344CB8AC3E}">
        <p14:creationId xmlns:p14="http://schemas.microsoft.com/office/powerpoint/2010/main" val="119915648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1023317"/>
            <a:ext cx="7886700" cy="1325563"/>
          </a:xfrm>
        </p:spPr>
        <p:txBody>
          <a:bodyPr>
            <a:normAutofit/>
          </a:bodyPr>
          <a:lstStyle/>
          <a:p>
            <a:pPr algn="l"/>
            <a:r>
              <a:rPr lang="en-GB" sz="3200" b="1">
                <a:solidFill>
                  <a:srgbClr val="205867"/>
                </a:solidFill>
                <a:latin typeface="Calibri" panose="020F0502020204030204" pitchFamily="34" charset="0"/>
                <a:cs typeface="Calibri" panose="020F0502020204030204" pitchFamily="34" charset="0"/>
              </a:rPr>
              <a:t>Activity 2: Attitude and distress</a:t>
            </a:r>
          </a:p>
        </p:txBody>
      </p:sp>
      <p:sp>
        <p:nvSpPr>
          <p:cNvPr id="3" name="Content Placeholder 2"/>
          <p:cNvSpPr>
            <a:spLocks noGrp="1"/>
          </p:cNvSpPr>
          <p:nvPr>
            <p:ph idx="4294967295"/>
          </p:nvPr>
        </p:nvSpPr>
        <p:spPr>
          <a:xfrm>
            <a:off x="457200" y="2348880"/>
            <a:ext cx="8229600" cy="4383087"/>
          </a:xfrm>
        </p:spPr>
        <p:txBody>
          <a:bodyPr>
            <a:normAutofit/>
          </a:bodyPr>
          <a:lstStyle/>
          <a:p>
            <a:pPr marL="0" indent="0">
              <a:buNone/>
            </a:pPr>
            <a:r>
              <a:rPr lang="en-GB" sz="2400">
                <a:solidFill>
                  <a:srgbClr val="205867"/>
                </a:solidFill>
                <a:latin typeface="Calibri" panose="020F0502020204030204" pitchFamily="34" charset="0"/>
                <a:cs typeface="Calibri" panose="020F0502020204030204" pitchFamily="34" charset="0"/>
              </a:rPr>
              <a:t>Think about a time you have responded to someone in distress.</a:t>
            </a:r>
          </a:p>
          <a:p>
            <a:pPr marL="0" indent="0">
              <a:buNone/>
            </a:pPr>
            <a:endParaRPr lang="en-GB" sz="2400">
              <a:solidFill>
                <a:srgbClr val="205867"/>
              </a:solidFill>
              <a:latin typeface="Calibri" panose="020F0502020204030204" pitchFamily="34" charset="0"/>
              <a:cs typeface="Calibri" panose="020F0502020204030204" pitchFamily="34" charset="0"/>
            </a:endParaRPr>
          </a:p>
          <a:p>
            <a:pPr>
              <a:buFontTx/>
              <a:buChar char="-"/>
            </a:pPr>
            <a:r>
              <a:rPr lang="en-GB" sz="2400" b="1">
                <a:solidFill>
                  <a:srgbClr val="205867"/>
                </a:solidFill>
                <a:latin typeface="Calibri" panose="020F0502020204030204" pitchFamily="34" charset="0"/>
                <a:cs typeface="Calibri" panose="020F0502020204030204" pitchFamily="34" charset="0"/>
              </a:rPr>
              <a:t>What were your feelings and how did you respond at the time?</a:t>
            </a:r>
          </a:p>
          <a:p>
            <a:pPr>
              <a:buFontTx/>
              <a:buChar char="-"/>
            </a:pPr>
            <a:endParaRPr lang="en-GB" sz="2400" b="1">
              <a:solidFill>
                <a:srgbClr val="205867"/>
              </a:solidFill>
              <a:latin typeface="Calibri" panose="020F0502020204030204" pitchFamily="34" charset="0"/>
              <a:cs typeface="Calibri" panose="020F0502020204030204" pitchFamily="34" charset="0"/>
            </a:endParaRPr>
          </a:p>
          <a:p>
            <a:pPr>
              <a:buFontTx/>
              <a:buChar char="-"/>
            </a:pPr>
            <a:r>
              <a:rPr lang="en-GB" sz="2400" b="1">
                <a:solidFill>
                  <a:srgbClr val="205867"/>
                </a:solidFill>
                <a:latin typeface="Calibri" panose="020F0502020204030204" pitchFamily="34" charset="0"/>
                <a:cs typeface="Calibri" panose="020F0502020204030204" pitchFamily="34" charset="0"/>
              </a:rPr>
              <a:t>How might your own feelings have affected your response?</a:t>
            </a:r>
          </a:p>
          <a:p>
            <a:pPr>
              <a:buFontTx/>
              <a:buChar char="-"/>
            </a:pPr>
            <a:endParaRPr lang="en-GB" sz="2400" b="1">
              <a:solidFill>
                <a:srgbClr val="205867"/>
              </a:solidFill>
              <a:latin typeface="Calibri" panose="020F0502020204030204" pitchFamily="34" charset="0"/>
              <a:cs typeface="Calibri" panose="020F0502020204030204" pitchFamily="34" charset="0"/>
            </a:endParaRPr>
          </a:p>
          <a:p>
            <a:pPr>
              <a:buFontTx/>
              <a:buChar char="-"/>
            </a:pPr>
            <a:r>
              <a:rPr lang="en-GB" sz="2400" b="1">
                <a:solidFill>
                  <a:srgbClr val="205867"/>
                </a:solidFill>
                <a:latin typeface="Calibri" panose="020F0502020204030204" pitchFamily="34" charset="0"/>
                <a:cs typeface="Calibri" panose="020F0502020204030204" pitchFamily="34" charset="0"/>
              </a:rPr>
              <a:t>How do you think they felt about the way you responded?</a:t>
            </a:r>
          </a:p>
        </p:txBody>
      </p:sp>
    </p:spTree>
    <p:extLst>
      <p:ext uri="{BB962C8B-B14F-4D97-AF65-F5344CB8AC3E}">
        <p14:creationId xmlns:p14="http://schemas.microsoft.com/office/powerpoint/2010/main" val="94656149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2"/>
          <p:cNvSpPr txBox="1">
            <a:spLocks/>
          </p:cNvSpPr>
          <p:nvPr/>
        </p:nvSpPr>
        <p:spPr>
          <a:xfrm>
            <a:off x="323528" y="980728"/>
            <a:ext cx="8568952" cy="5760639"/>
          </a:xfrm>
          <a:prstGeom prst="rect">
            <a:avLst/>
          </a:prstGeom>
        </p:spPr>
        <p:txBody>
          <a:bodyPr vert="horz" lIns="91440" tIns="45720" rIns="91440" bIns="45720" rtlCol="0">
            <a:normAutofit/>
          </a:bodyPr>
          <a:lstStyle>
            <a:lvl1pPr marL="0" indent="0" algn="ctr" defTabSz="914400" rtl="0" eaLnBrk="1" latinLnBrk="0"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marL="361950" indent="-361950" algn="l">
              <a:lnSpc>
                <a:spcPct val="80000"/>
              </a:lnSpc>
              <a:tabLst>
                <a:tab pos="447675" algn="l"/>
              </a:tabLst>
            </a:pPr>
            <a:endParaRPr lang="en-GB" altLang="en-US" sz="2000">
              <a:solidFill>
                <a:schemeClr val="tx1"/>
              </a:solidFill>
            </a:endParaRPr>
          </a:p>
        </p:txBody>
      </p:sp>
      <p:sp>
        <p:nvSpPr>
          <p:cNvPr id="8" name="Content Placeholder 2"/>
          <p:cNvSpPr txBox="1">
            <a:spLocks/>
          </p:cNvSpPr>
          <p:nvPr/>
        </p:nvSpPr>
        <p:spPr>
          <a:xfrm>
            <a:off x="575556" y="1988840"/>
            <a:ext cx="7992888" cy="3096344"/>
          </a:xfrm>
          <a:prstGeom prst="rect">
            <a:avLst/>
          </a:prstGeom>
        </p:spPr>
        <p:txBody>
          <a:bodyPr vert="horz" lIns="91440" tIns="45720" rIns="91440" bIns="45720" rtlCol="0">
            <a:normAutofit/>
          </a:bodyPr>
          <a:lstStyle>
            <a:lvl1pPr marL="0" indent="0" algn="ctr" defTabSz="914400" rtl="0" eaLnBrk="1" latinLnBrk="0"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algn="l"/>
            <a:r>
              <a:rPr lang="en-GB" b="1">
                <a:solidFill>
                  <a:srgbClr val="205867"/>
                </a:solidFill>
                <a:latin typeface="Calibri" panose="020F0502020204030204" pitchFamily="34" charset="0"/>
                <a:cs typeface="Calibri" panose="020F0502020204030204" pitchFamily="34" charset="0"/>
              </a:rPr>
              <a:t>Videos</a:t>
            </a:r>
            <a:endParaRPr lang="en-GB" sz="4000" b="1">
              <a:solidFill>
                <a:srgbClr val="205867"/>
              </a:solidFill>
              <a:latin typeface="Calibri" panose="020F0502020204030204" pitchFamily="34" charset="0"/>
              <a:cs typeface="Calibri" panose="020F0502020204030204" pitchFamily="34" charset="0"/>
            </a:endParaRPr>
          </a:p>
          <a:p>
            <a:pPr algn="l"/>
            <a:endParaRPr lang="en-GB" sz="2800">
              <a:solidFill>
                <a:srgbClr val="205867"/>
              </a:solidFill>
              <a:latin typeface="Calibri" panose="020F0502020204030204" pitchFamily="34" charset="0"/>
              <a:cs typeface="Calibri" panose="020F0502020204030204" pitchFamily="34" charset="0"/>
            </a:endParaRPr>
          </a:p>
          <a:p>
            <a:pPr algn="l"/>
            <a:r>
              <a:rPr lang="en-GB" sz="2800">
                <a:solidFill>
                  <a:srgbClr val="205867"/>
                </a:solidFill>
                <a:latin typeface="Calibri" panose="020F0502020204030204" pitchFamily="34" charset="0"/>
                <a:cs typeface="Calibri" panose="020F0502020204030204" pitchFamily="34" charset="0"/>
              </a:rPr>
              <a:t>See Me ‘Advice’ </a:t>
            </a:r>
            <a:r>
              <a:rPr lang="en-GB" sz="2800">
                <a:solidFill>
                  <a:srgbClr val="205867"/>
                </a:solidFill>
                <a:latin typeface="Calibri" panose="020F0502020204030204" pitchFamily="34" charset="0"/>
                <a:cs typeface="Calibri" panose="020F0502020204030204" pitchFamily="34" charset="0"/>
                <a:hlinkClick r:id="rId3">
                  <a:extLst>
                    <a:ext uri="{A12FA001-AC4F-418D-AE19-62706E023703}">
                      <ahyp:hlinkClr xmlns:ahyp="http://schemas.microsoft.com/office/drawing/2018/hyperlinkcolor" val="tx"/>
                    </a:ext>
                  </a:extLst>
                </a:hlinkClick>
              </a:rPr>
              <a:t>Media</a:t>
            </a:r>
            <a:endParaRPr lang="en-GB" sz="2800">
              <a:solidFill>
                <a:srgbClr val="205867"/>
              </a:solidFill>
              <a:latin typeface="Calibri" panose="020F0502020204030204" pitchFamily="34" charset="0"/>
              <a:cs typeface="Calibri" panose="020F0502020204030204" pitchFamily="34" charset="0"/>
            </a:endParaRPr>
          </a:p>
          <a:p>
            <a:pPr algn="l"/>
            <a:endParaRPr lang="en-GB" sz="2800">
              <a:solidFill>
                <a:srgbClr val="205867"/>
              </a:solidFill>
              <a:latin typeface="Calibri" panose="020F0502020204030204" pitchFamily="34" charset="0"/>
              <a:cs typeface="Calibri" panose="020F0502020204030204" pitchFamily="34" charset="0"/>
            </a:endParaRPr>
          </a:p>
          <a:p>
            <a:pPr algn="l"/>
            <a:r>
              <a:rPr lang="en-GB" sz="2800">
                <a:solidFill>
                  <a:srgbClr val="205867"/>
                </a:solidFill>
                <a:latin typeface="Calibri" panose="020F0502020204030204" pitchFamily="34" charset="0"/>
                <a:cs typeface="Calibri" panose="020F0502020204030204" pitchFamily="34" charset="0"/>
              </a:rPr>
              <a:t>‘Opening doors’: a ‘trauma informed’ approach </a:t>
            </a:r>
            <a:r>
              <a:rPr lang="en-GB" sz="2800">
                <a:solidFill>
                  <a:srgbClr val="205867"/>
                </a:solidFill>
                <a:latin typeface="Calibri" panose="020F0502020204030204" pitchFamily="34" charset="0"/>
                <a:cs typeface="Calibri" panose="020F0502020204030204" pitchFamily="34" charset="0"/>
                <a:hlinkClick r:id="rId4">
                  <a:extLst>
                    <a:ext uri="{A12FA001-AC4F-418D-AE19-62706E023703}">
                      <ahyp:hlinkClr xmlns:ahyp="http://schemas.microsoft.com/office/drawing/2018/hyperlinkcolor" val="tx"/>
                    </a:ext>
                  </a:extLst>
                </a:hlinkClick>
              </a:rPr>
              <a:t>Media</a:t>
            </a:r>
            <a:endParaRPr lang="en-GB" sz="2800">
              <a:solidFill>
                <a:srgbClr val="205867"/>
              </a:solidFill>
              <a:latin typeface="Calibri" panose="020F0502020204030204" pitchFamily="34" charset="0"/>
              <a:cs typeface="Calibri" panose="020F0502020204030204" pitchFamily="34" charset="0"/>
            </a:endParaRPr>
          </a:p>
          <a:p>
            <a:pPr marL="546100" indent="-546100" algn="l">
              <a:buFont typeface="+mj-lt"/>
              <a:buAutoNum type="arabicPeriod"/>
            </a:pPr>
            <a:endParaRPr lang="en-US" sz="2800">
              <a:solidFill>
                <a:srgbClr val="000000"/>
              </a:solidFill>
            </a:endParaRPr>
          </a:p>
          <a:p>
            <a:pPr marL="546100" indent="-546100" algn="l">
              <a:buFont typeface="+mj-lt"/>
              <a:buAutoNum type="arabicPeriod"/>
            </a:pPr>
            <a:endParaRPr lang="en-US" sz="2800">
              <a:solidFill>
                <a:srgbClr val="000000"/>
              </a:solidFill>
            </a:endParaRPr>
          </a:p>
          <a:p>
            <a:pPr marL="546100" indent="-546100" algn="l">
              <a:buFont typeface="+mj-lt"/>
              <a:buAutoNum type="arabicPeriod"/>
            </a:pPr>
            <a:endParaRPr lang="en-GB" sz="2800">
              <a:solidFill>
                <a:schemeClr val="tx1"/>
              </a:solidFill>
            </a:endParaRPr>
          </a:p>
          <a:p>
            <a:pPr marL="742950" indent="-742950" algn="l">
              <a:buFont typeface="+mj-lt"/>
              <a:buAutoNum type="arabicPeriod"/>
            </a:pPr>
            <a:endParaRPr lang="en-GB" sz="2800" b="1" i="1">
              <a:solidFill>
                <a:schemeClr val="tx1"/>
              </a:solidFill>
            </a:endParaRPr>
          </a:p>
        </p:txBody>
      </p:sp>
    </p:spTree>
    <p:extLst>
      <p:ext uri="{BB962C8B-B14F-4D97-AF65-F5344CB8AC3E}">
        <p14:creationId xmlns:p14="http://schemas.microsoft.com/office/powerpoint/2010/main" val="167794297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1196752"/>
            <a:ext cx="7886700" cy="1325563"/>
          </a:xfrm>
        </p:spPr>
        <p:txBody>
          <a:bodyPr>
            <a:normAutofit/>
          </a:bodyPr>
          <a:lstStyle/>
          <a:p>
            <a:pPr algn="l"/>
            <a:r>
              <a:rPr lang="en-GB" sz="3600" b="1">
                <a:solidFill>
                  <a:srgbClr val="205867"/>
                </a:solidFill>
                <a:latin typeface="Calibri" panose="020F0502020204030204" pitchFamily="34" charset="0"/>
                <a:cs typeface="Calibri" panose="020F0502020204030204" pitchFamily="34" charset="0"/>
              </a:rPr>
              <a:t>DBI Level 1 induction booklet</a:t>
            </a:r>
          </a:p>
        </p:txBody>
      </p:sp>
      <p:sp>
        <p:nvSpPr>
          <p:cNvPr id="3" name="Content Placeholder 2"/>
          <p:cNvSpPr>
            <a:spLocks noGrp="1"/>
          </p:cNvSpPr>
          <p:nvPr>
            <p:ph idx="4294967295"/>
          </p:nvPr>
        </p:nvSpPr>
        <p:spPr>
          <a:xfrm>
            <a:off x="255588" y="2706688"/>
            <a:ext cx="8229600" cy="4151312"/>
          </a:xfrm>
        </p:spPr>
        <p:txBody>
          <a:bodyPr>
            <a:normAutofit/>
          </a:bodyPr>
          <a:lstStyle/>
          <a:p>
            <a:pPr>
              <a:buFontTx/>
              <a:buChar char="-"/>
            </a:pPr>
            <a:r>
              <a:rPr lang="en-GB">
                <a:solidFill>
                  <a:srgbClr val="205867"/>
                </a:solidFill>
                <a:latin typeface="Calibri" panose="020F0502020204030204" pitchFamily="34" charset="0"/>
                <a:cs typeface="Calibri" panose="020F0502020204030204" pitchFamily="34" charset="0"/>
              </a:rPr>
              <a:t>Please now complete </a:t>
            </a:r>
            <a:r>
              <a:rPr lang="en-GB" b="1">
                <a:solidFill>
                  <a:srgbClr val="205867"/>
                </a:solidFill>
                <a:latin typeface="Calibri" panose="020F0502020204030204" pitchFamily="34" charset="0"/>
                <a:cs typeface="Calibri" panose="020F0502020204030204" pitchFamily="34" charset="0"/>
              </a:rPr>
              <a:t>Section 4</a:t>
            </a:r>
            <a:r>
              <a:rPr lang="en-GB">
                <a:solidFill>
                  <a:srgbClr val="205867"/>
                </a:solidFill>
                <a:latin typeface="Calibri" panose="020F0502020204030204" pitchFamily="34" charset="0"/>
                <a:cs typeface="Calibri" panose="020F0502020204030204" pitchFamily="34" charset="0"/>
              </a:rPr>
              <a:t> of the training booklet </a:t>
            </a:r>
          </a:p>
          <a:p>
            <a:pPr marL="0" indent="0">
              <a:buNone/>
            </a:pPr>
            <a:endParaRPr lang="en-GB">
              <a:solidFill>
                <a:srgbClr val="205867"/>
              </a:solidFill>
              <a:latin typeface="Calibri" panose="020F0502020204030204" pitchFamily="34" charset="0"/>
              <a:cs typeface="Calibri" panose="020F0502020204030204" pitchFamily="34" charset="0"/>
            </a:endParaRPr>
          </a:p>
          <a:p>
            <a:pPr>
              <a:buFontTx/>
              <a:buChar char="-"/>
            </a:pPr>
            <a:r>
              <a:rPr lang="en-GB">
                <a:solidFill>
                  <a:srgbClr val="205867"/>
                </a:solidFill>
                <a:latin typeface="Calibri" panose="020F0502020204030204" pitchFamily="34" charset="0"/>
                <a:cs typeface="Calibri" panose="020F0502020204030204" pitchFamily="34" charset="0"/>
              </a:rPr>
              <a:t>This will include an activity (</a:t>
            </a:r>
            <a:r>
              <a:rPr lang="en-GB" b="1">
                <a:solidFill>
                  <a:srgbClr val="205867"/>
                </a:solidFill>
                <a:latin typeface="Calibri" panose="020F0502020204030204" pitchFamily="34" charset="0"/>
                <a:cs typeface="Calibri" panose="020F0502020204030204" pitchFamily="34" charset="0"/>
              </a:rPr>
              <a:t>Activity 3</a:t>
            </a:r>
            <a:r>
              <a:rPr lang="en-GB">
                <a:solidFill>
                  <a:srgbClr val="205867"/>
                </a:solidFill>
                <a:latin typeface="Calibri" panose="020F0502020204030204" pitchFamily="34" charset="0"/>
                <a:cs typeface="Calibri" panose="020F0502020204030204" pitchFamily="34" charset="0"/>
              </a:rPr>
              <a:t>). We will take time to discuss and feedback on this activity when you have completed this sections of the booklet</a:t>
            </a:r>
          </a:p>
          <a:p>
            <a:pPr marL="0" indent="0">
              <a:buNone/>
            </a:pPr>
            <a:endParaRPr lang="en-GB">
              <a:solidFill>
                <a:srgbClr val="205867"/>
              </a:solidFill>
              <a:latin typeface="Calibri" panose="020F0502020204030204" pitchFamily="34" charset="0"/>
              <a:cs typeface="Calibri" panose="020F0502020204030204" pitchFamily="34" charset="0"/>
            </a:endParaRPr>
          </a:p>
          <a:p>
            <a:pPr>
              <a:buFontTx/>
              <a:buChar char="-"/>
            </a:pPr>
            <a:r>
              <a:rPr lang="en-GB">
                <a:solidFill>
                  <a:srgbClr val="205867"/>
                </a:solidFill>
                <a:latin typeface="Calibri" panose="020F0502020204030204" pitchFamily="34" charset="0"/>
                <a:cs typeface="Calibri" panose="020F0502020204030204" pitchFamily="34" charset="0"/>
              </a:rPr>
              <a:t>If joining remotely, please indicate when you have finished by using the raise hand function</a:t>
            </a:r>
          </a:p>
        </p:txBody>
      </p:sp>
    </p:spTree>
    <p:extLst>
      <p:ext uri="{BB962C8B-B14F-4D97-AF65-F5344CB8AC3E}">
        <p14:creationId xmlns:p14="http://schemas.microsoft.com/office/powerpoint/2010/main" val="5107318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980728"/>
            <a:ext cx="7886700" cy="1325563"/>
          </a:xfrm>
        </p:spPr>
        <p:txBody>
          <a:bodyPr>
            <a:normAutofit/>
          </a:bodyPr>
          <a:lstStyle/>
          <a:p>
            <a:pPr algn="l"/>
            <a:r>
              <a:rPr lang="en-GB" sz="3200" b="1">
                <a:solidFill>
                  <a:srgbClr val="205867"/>
                </a:solidFill>
                <a:latin typeface="Calibri" panose="020F0502020204030204" pitchFamily="34" charset="0"/>
                <a:cs typeface="Calibri" panose="020F0502020204030204" pitchFamily="34" charset="0"/>
              </a:rPr>
              <a:t>Activity 3: Responding with compassion</a:t>
            </a:r>
          </a:p>
        </p:txBody>
      </p:sp>
      <p:sp>
        <p:nvSpPr>
          <p:cNvPr id="3" name="Content Placeholder 2"/>
          <p:cNvSpPr>
            <a:spLocks noGrp="1"/>
          </p:cNvSpPr>
          <p:nvPr>
            <p:ph idx="4294967295"/>
          </p:nvPr>
        </p:nvSpPr>
        <p:spPr>
          <a:xfrm>
            <a:off x="457200" y="2139156"/>
            <a:ext cx="8229600" cy="4537075"/>
          </a:xfrm>
        </p:spPr>
        <p:txBody>
          <a:bodyPr>
            <a:normAutofit fontScale="92500"/>
          </a:bodyPr>
          <a:lstStyle/>
          <a:p>
            <a:pPr marL="0" indent="0">
              <a:buNone/>
            </a:pPr>
            <a:r>
              <a:rPr lang="en-GB" sz="2400">
                <a:solidFill>
                  <a:srgbClr val="205867"/>
                </a:solidFill>
                <a:latin typeface="Calibri" panose="020F0502020204030204" pitchFamily="34" charset="0"/>
                <a:cs typeface="Calibri" panose="020F0502020204030204" pitchFamily="34" charset="0"/>
              </a:rPr>
              <a:t>Spend a few minutes thinking about a time when you have responded to someone in distress.</a:t>
            </a:r>
          </a:p>
          <a:p>
            <a:pPr marL="0" indent="0">
              <a:buNone/>
            </a:pPr>
            <a:endParaRPr lang="en-GB" sz="2400">
              <a:solidFill>
                <a:srgbClr val="205867"/>
              </a:solidFill>
              <a:latin typeface="Calibri" panose="020F0502020204030204" pitchFamily="34" charset="0"/>
              <a:cs typeface="Calibri" panose="020F0502020204030204" pitchFamily="34" charset="0"/>
            </a:endParaRPr>
          </a:p>
          <a:p>
            <a:pPr>
              <a:buFontTx/>
              <a:buChar char="-"/>
            </a:pPr>
            <a:r>
              <a:rPr lang="en-GB" sz="2400" b="1">
                <a:solidFill>
                  <a:srgbClr val="205867"/>
                </a:solidFill>
                <a:latin typeface="Calibri" panose="020F0502020204030204" pitchFamily="34" charset="0"/>
                <a:cs typeface="Calibri" panose="020F0502020204030204" pitchFamily="34" charset="0"/>
              </a:rPr>
              <a:t>If you thought they needed compassion, what made you think this?</a:t>
            </a:r>
          </a:p>
          <a:p>
            <a:pPr>
              <a:buFontTx/>
              <a:buChar char="-"/>
            </a:pPr>
            <a:endParaRPr lang="en-GB" sz="2400" b="1">
              <a:solidFill>
                <a:srgbClr val="205867"/>
              </a:solidFill>
              <a:latin typeface="Calibri" panose="020F0502020204030204" pitchFamily="34" charset="0"/>
              <a:cs typeface="Calibri" panose="020F0502020204030204" pitchFamily="34" charset="0"/>
            </a:endParaRPr>
          </a:p>
          <a:p>
            <a:pPr>
              <a:buFontTx/>
              <a:buChar char="-"/>
            </a:pPr>
            <a:r>
              <a:rPr lang="en-GB" sz="2400" b="1">
                <a:solidFill>
                  <a:srgbClr val="205867"/>
                </a:solidFill>
                <a:latin typeface="Calibri" panose="020F0502020204030204" pitchFamily="34" charset="0"/>
                <a:cs typeface="Calibri" panose="020F0502020204030204" pitchFamily="34" charset="0"/>
              </a:rPr>
              <a:t>If you didn’t think they needed compassion, what made you think they didn’t?</a:t>
            </a:r>
          </a:p>
          <a:p>
            <a:pPr>
              <a:buFontTx/>
              <a:buChar char="-"/>
            </a:pPr>
            <a:endParaRPr lang="en-GB" sz="2400" b="1">
              <a:solidFill>
                <a:srgbClr val="205867"/>
              </a:solidFill>
              <a:latin typeface="Calibri" panose="020F0502020204030204" pitchFamily="34" charset="0"/>
              <a:cs typeface="Calibri" panose="020F0502020204030204" pitchFamily="34" charset="0"/>
            </a:endParaRPr>
          </a:p>
          <a:p>
            <a:pPr>
              <a:buFontTx/>
              <a:buChar char="-"/>
            </a:pPr>
            <a:r>
              <a:rPr lang="en-GB" sz="2400" b="1">
                <a:solidFill>
                  <a:srgbClr val="205867"/>
                </a:solidFill>
                <a:latin typeface="Calibri" panose="020F0502020204030204" pitchFamily="34" charset="0"/>
                <a:cs typeface="Calibri" panose="020F0502020204030204" pitchFamily="34" charset="0"/>
              </a:rPr>
              <a:t>How did you feel about their distress?</a:t>
            </a:r>
          </a:p>
          <a:p>
            <a:pPr>
              <a:buFontTx/>
              <a:buChar char="-"/>
            </a:pPr>
            <a:endParaRPr lang="en-GB" sz="2400">
              <a:solidFill>
                <a:srgbClr val="205867"/>
              </a:solidFill>
              <a:latin typeface="Calibri" panose="020F0502020204030204" pitchFamily="34" charset="0"/>
              <a:cs typeface="Calibri" panose="020F0502020204030204" pitchFamily="34" charset="0"/>
            </a:endParaRPr>
          </a:p>
          <a:p>
            <a:pPr>
              <a:buFontTx/>
              <a:buChar char="-"/>
            </a:pPr>
            <a:r>
              <a:rPr lang="en-US" sz="2400" b="1">
                <a:solidFill>
                  <a:srgbClr val="205867"/>
                </a:solidFill>
                <a:latin typeface="Calibri" panose="020F0502020204030204" pitchFamily="34" charset="0"/>
                <a:cs typeface="Calibri" panose="020F0502020204030204" pitchFamily="34" charset="0"/>
              </a:rPr>
              <a:t>What did you say or do – what were your actions?</a:t>
            </a:r>
            <a:endParaRPr lang="en-GB" sz="2400">
              <a:solidFill>
                <a:srgbClr val="205867"/>
              </a:solidFill>
              <a:latin typeface="Calibri" panose="020F0502020204030204" pitchFamily="34" charset="0"/>
              <a:cs typeface="Calibri" panose="020F0502020204030204" pitchFamily="34" charset="0"/>
            </a:endParaRPr>
          </a:p>
          <a:p>
            <a:pPr>
              <a:buFontTx/>
              <a:buChar char="-"/>
            </a:pPr>
            <a:endParaRPr lang="en-GB" sz="2400"/>
          </a:p>
        </p:txBody>
      </p:sp>
    </p:spTree>
    <p:extLst>
      <p:ext uri="{BB962C8B-B14F-4D97-AF65-F5344CB8AC3E}">
        <p14:creationId xmlns:p14="http://schemas.microsoft.com/office/powerpoint/2010/main" val="376269074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1124744"/>
            <a:ext cx="7886700" cy="1325563"/>
          </a:xfrm>
        </p:spPr>
        <p:txBody>
          <a:bodyPr>
            <a:normAutofit/>
          </a:bodyPr>
          <a:lstStyle/>
          <a:p>
            <a:pPr algn="l"/>
            <a:r>
              <a:rPr lang="en-GB" sz="3600" b="1">
                <a:solidFill>
                  <a:srgbClr val="205867"/>
                </a:solidFill>
                <a:latin typeface="Calibri" panose="020F0502020204030204" pitchFamily="34" charset="0"/>
                <a:cs typeface="Calibri" panose="020F0502020204030204" pitchFamily="34" charset="0"/>
              </a:rPr>
              <a:t>DBI Level 1 induction booklet</a:t>
            </a:r>
          </a:p>
        </p:txBody>
      </p:sp>
      <p:sp>
        <p:nvSpPr>
          <p:cNvPr id="3" name="Content Placeholder 2"/>
          <p:cNvSpPr>
            <a:spLocks noGrp="1"/>
          </p:cNvSpPr>
          <p:nvPr>
            <p:ph idx="4294967295"/>
          </p:nvPr>
        </p:nvSpPr>
        <p:spPr>
          <a:xfrm>
            <a:off x="285750" y="2450307"/>
            <a:ext cx="8229600" cy="4151312"/>
          </a:xfrm>
        </p:spPr>
        <p:txBody>
          <a:bodyPr>
            <a:normAutofit/>
          </a:bodyPr>
          <a:lstStyle/>
          <a:p>
            <a:pPr>
              <a:buFontTx/>
              <a:buChar char="-"/>
            </a:pPr>
            <a:r>
              <a:rPr lang="en-GB" sz="2400">
                <a:solidFill>
                  <a:srgbClr val="205867"/>
                </a:solidFill>
                <a:latin typeface="Calibri" panose="020F0502020204030204" pitchFamily="34" charset="0"/>
                <a:cs typeface="Calibri" panose="020F0502020204030204" pitchFamily="34" charset="0"/>
              </a:rPr>
              <a:t>Please now complete </a:t>
            </a:r>
            <a:r>
              <a:rPr lang="en-GB" sz="2400" b="1">
                <a:solidFill>
                  <a:srgbClr val="205867"/>
                </a:solidFill>
                <a:latin typeface="Calibri" panose="020F0502020204030204" pitchFamily="34" charset="0"/>
                <a:cs typeface="Calibri" panose="020F0502020204030204" pitchFamily="34" charset="0"/>
              </a:rPr>
              <a:t>Section 5</a:t>
            </a:r>
            <a:r>
              <a:rPr lang="en-GB" sz="2400">
                <a:solidFill>
                  <a:srgbClr val="205867"/>
                </a:solidFill>
                <a:latin typeface="Calibri" panose="020F0502020204030204" pitchFamily="34" charset="0"/>
                <a:cs typeface="Calibri" panose="020F0502020204030204" pitchFamily="34" charset="0"/>
              </a:rPr>
              <a:t> of the induction booklet </a:t>
            </a:r>
          </a:p>
          <a:p>
            <a:pPr marL="0" indent="0">
              <a:buNone/>
            </a:pPr>
            <a:endParaRPr lang="en-GB" sz="2400">
              <a:solidFill>
                <a:srgbClr val="205867"/>
              </a:solidFill>
              <a:latin typeface="Calibri" panose="020F0502020204030204" pitchFamily="34" charset="0"/>
              <a:cs typeface="Calibri" panose="020F0502020204030204" pitchFamily="34" charset="0"/>
            </a:endParaRPr>
          </a:p>
          <a:p>
            <a:pPr>
              <a:buFontTx/>
              <a:buChar char="-"/>
            </a:pPr>
            <a:r>
              <a:rPr lang="en-GB" sz="2400">
                <a:solidFill>
                  <a:srgbClr val="205867"/>
                </a:solidFill>
                <a:latin typeface="Calibri" panose="020F0502020204030204" pitchFamily="34" charset="0"/>
                <a:cs typeface="Calibri" panose="020F0502020204030204" pitchFamily="34" charset="0"/>
              </a:rPr>
              <a:t>At the end we will take time to discuss the referral process and some referral scenarios will be presented.</a:t>
            </a:r>
          </a:p>
          <a:p>
            <a:pPr marL="0" indent="0">
              <a:buNone/>
            </a:pPr>
            <a:endParaRPr lang="en-GB" sz="2400">
              <a:solidFill>
                <a:srgbClr val="205867"/>
              </a:solidFill>
              <a:latin typeface="Calibri" panose="020F0502020204030204" pitchFamily="34" charset="0"/>
              <a:cs typeface="Calibri" panose="020F0502020204030204" pitchFamily="34" charset="0"/>
            </a:endParaRPr>
          </a:p>
          <a:p>
            <a:pPr>
              <a:buFontTx/>
              <a:buChar char="-"/>
            </a:pPr>
            <a:r>
              <a:rPr lang="en-GB" sz="2400">
                <a:solidFill>
                  <a:srgbClr val="205867"/>
                </a:solidFill>
                <a:latin typeface="Calibri" panose="020F0502020204030204" pitchFamily="34" charset="0"/>
                <a:cs typeface="Calibri" panose="020F0502020204030204" pitchFamily="34" charset="0"/>
              </a:rPr>
              <a:t>If joining remotely please indicate when you have finished by using the raise hand function</a:t>
            </a:r>
          </a:p>
        </p:txBody>
      </p:sp>
    </p:spTree>
    <p:extLst>
      <p:ext uri="{BB962C8B-B14F-4D97-AF65-F5344CB8AC3E}">
        <p14:creationId xmlns:p14="http://schemas.microsoft.com/office/powerpoint/2010/main" val="304291649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3" name="Title 1">
            <a:extLst>
              <a:ext uri="{FF2B5EF4-FFF2-40B4-BE49-F238E27FC236}">
                <a16:creationId xmlns:a16="http://schemas.microsoft.com/office/drawing/2014/main" id="{5C9A6FEF-2C4A-CB4C-2ECE-F3041DC70D43}"/>
              </a:ext>
            </a:extLst>
          </p:cNvPr>
          <p:cNvSpPr>
            <a:spLocks noGrp="1"/>
          </p:cNvSpPr>
          <p:nvPr>
            <p:ph type="title"/>
          </p:nvPr>
        </p:nvSpPr>
        <p:spPr>
          <a:xfrm>
            <a:off x="364378" y="620688"/>
            <a:ext cx="8229600" cy="926976"/>
          </a:xfrm>
        </p:spPr>
        <p:txBody>
          <a:bodyPr>
            <a:normAutofit fontScale="90000"/>
          </a:bodyPr>
          <a:lstStyle/>
          <a:p>
            <a:pPr algn="l"/>
            <a:r>
              <a:rPr lang="en-GB" sz="3600" b="1"/>
              <a:t>The referral form: providing accurate and informative content is crucial </a:t>
            </a:r>
          </a:p>
        </p:txBody>
      </p:sp>
      <p:pic>
        <p:nvPicPr>
          <p:cNvPr id="4" name="Picture 3">
            <a:extLst>
              <a:ext uri="{FF2B5EF4-FFF2-40B4-BE49-F238E27FC236}">
                <a16:creationId xmlns:a16="http://schemas.microsoft.com/office/drawing/2014/main" id="{1C11C7E2-441E-9A72-2C46-DAF63F599FAF}"/>
              </a:ext>
            </a:extLst>
          </p:cNvPr>
          <p:cNvPicPr>
            <a:picLocks noChangeAspect="1"/>
          </p:cNvPicPr>
          <p:nvPr/>
        </p:nvPicPr>
        <p:blipFill>
          <a:blip r:embed="rId3"/>
          <a:stretch>
            <a:fillRect/>
          </a:stretch>
        </p:blipFill>
        <p:spPr>
          <a:xfrm>
            <a:off x="77352" y="2204864"/>
            <a:ext cx="8989295" cy="3415536"/>
          </a:xfrm>
          <a:prstGeom prst="rect">
            <a:avLst/>
          </a:prstGeom>
        </p:spPr>
      </p:pic>
    </p:spTree>
    <p:extLst>
      <p:ext uri="{BB962C8B-B14F-4D97-AF65-F5344CB8AC3E}">
        <p14:creationId xmlns:p14="http://schemas.microsoft.com/office/powerpoint/2010/main" val="182661965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AEB96A24-F7F7-B894-8B0D-1A83DC3AA624}"/>
              </a:ext>
            </a:extLst>
          </p:cNvPr>
          <p:cNvPicPr>
            <a:picLocks noChangeAspect="1"/>
          </p:cNvPicPr>
          <p:nvPr/>
        </p:nvPicPr>
        <p:blipFill>
          <a:blip r:embed="rId3"/>
          <a:stretch>
            <a:fillRect/>
          </a:stretch>
        </p:blipFill>
        <p:spPr>
          <a:xfrm>
            <a:off x="10037" y="4581128"/>
            <a:ext cx="9144000" cy="1659266"/>
          </a:xfrm>
          <a:prstGeom prst="rect">
            <a:avLst/>
          </a:prstGeom>
        </p:spPr>
      </p:pic>
      <p:pic>
        <p:nvPicPr>
          <p:cNvPr id="5" name="Picture 4">
            <a:extLst>
              <a:ext uri="{FF2B5EF4-FFF2-40B4-BE49-F238E27FC236}">
                <a16:creationId xmlns:a16="http://schemas.microsoft.com/office/drawing/2014/main" id="{414B32B8-74AB-688D-175D-592699BED91A}"/>
              </a:ext>
            </a:extLst>
          </p:cNvPr>
          <p:cNvPicPr>
            <a:picLocks noChangeAspect="1"/>
          </p:cNvPicPr>
          <p:nvPr/>
        </p:nvPicPr>
        <p:blipFill>
          <a:blip r:embed="rId4"/>
          <a:stretch>
            <a:fillRect/>
          </a:stretch>
        </p:blipFill>
        <p:spPr>
          <a:xfrm>
            <a:off x="77352" y="213967"/>
            <a:ext cx="8989295" cy="3415536"/>
          </a:xfrm>
          <a:prstGeom prst="rect">
            <a:avLst/>
          </a:prstGeom>
        </p:spPr>
      </p:pic>
      <p:sp>
        <p:nvSpPr>
          <p:cNvPr id="6" name="Arrow: Down 5">
            <a:extLst>
              <a:ext uri="{FF2B5EF4-FFF2-40B4-BE49-F238E27FC236}">
                <a16:creationId xmlns:a16="http://schemas.microsoft.com/office/drawing/2014/main" id="{5B93D121-0A99-DEB0-5800-4822F18F5E4C}"/>
              </a:ext>
            </a:extLst>
          </p:cNvPr>
          <p:cNvSpPr/>
          <p:nvPr/>
        </p:nvSpPr>
        <p:spPr>
          <a:xfrm>
            <a:off x="2051720" y="3789040"/>
            <a:ext cx="648072" cy="648072"/>
          </a:xfrm>
          <a:prstGeom prst="downArrow">
            <a:avLst/>
          </a:prstGeom>
          <a:solidFill>
            <a:srgbClr val="27677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50539519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8B048C0-268B-4285-930D-75FA1F040630}"/>
              </a:ext>
            </a:extLst>
          </p:cNvPr>
          <p:cNvSpPr>
            <a:spLocks noGrp="1"/>
          </p:cNvSpPr>
          <p:nvPr>
            <p:ph idx="4294967295"/>
          </p:nvPr>
        </p:nvSpPr>
        <p:spPr>
          <a:xfrm>
            <a:off x="251520" y="1340768"/>
            <a:ext cx="8424863" cy="4679950"/>
          </a:xfrm>
        </p:spPr>
        <p:txBody>
          <a:bodyPr>
            <a:noAutofit/>
          </a:bodyPr>
          <a:lstStyle/>
          <a:p>
            <a:pPr marL="0" indent="0">
              <a:buNone/>
            </a:pPr>
            <a:r>
              <a:rPr lang="en-GB" sz="2400" b="1">
                <a:solidFill>
                  <a:srgbClr val="205867"/>
                </a:solidFill>
                <a:latin typeface="Calibri" panose="020F0502020204030204" pitchFamily="34" charset="0"/>
                <a:cs typeface="Calibri" panose="020F0502020204030204" pitchFamily="34" charset="0"/>
              </a:rPr>
              <a:t>Scenario 1</a:t>
            </a:r>
          </a:p>
          <a:p>
            <a:pPr marL="0" indent="0">
              <a:buNone/>
            </a:pPr>
            <a:endParaRPr lang="en-GB" sz="2200" b="1">
              <a:solidFill>
                <a:srgbClr val="205867"/>
              </a:solidFill>
              <a:latin typeface="Calibri" panose="020F0502020204030204" pitchFamily="34" charset="0"/>
              <a:cs typeface="Calibri" panose="020F0502020204030204" pitchFamily="34" charset="0"/>
            </a:endParaRPr>
          </a:p>
          <a:p>
            <a:pPr marL="0" indent="0">
              <a:buNone/>
            </a:pPr>
            <a:r>
              <a:rPr lang="en-GB" sz="2200">
                <a:solidFill>
                  <a:srgbClr val="205867"/>
                </a:solidFill>
                <a:latin typeface="Calibri" panose="020F0502020204030204" pitchFamily="34" charset="0"/>
                <a:cs typeface="Calibri" panose="020F0502020204030204" pitchFamily="34" charset="0"/>
              </a:rPr>
              <a:t>Sandra’s (45 Female) daughter brings her to A&amp;E. She is upset at the breakdown of a relationship and is really struggling to cope.  She is worrying about the future, cannot sleep and has experienced what she thinks is a panic attack.</a:t>
            </a:r>
          </a:p>
          <a:p>
            <a:pPr marL="0" indent="0">
              <a:buNone/>
            </a:pPr>
            <a:endParaRPr lang="en-GB" sz="2200">
              <a:solidFill>
                <a:srgbClr val="205867"/>
              </a:solidFill>
              <a:latin typeface="Calibri" panose="020F0502020204030204" pitchFamily="34" charset="0"/>
              <a:cs typeface="Calibri" panose="020F0502020204030204" pitchFamily="34" charset="0"/>
            </a:endParaRPr>
          </a:p>
          <a:p>
            <a:pPr marL="0" indent="0">
              <a:buNone/>
            </a:pPr>
            <a:r>
              <a:rPr lang="en-GB" sz="2200">
                <a:solidFill>
                  <a:srgbClr val="205867"/>
                </a:solidFill>
                <a:latin typeface="Calibri" panose="020F0502020204030204" pitchFamily="34" charset="0"/>
                <a:cs typeface="Calibri" panose="020F0502020204030204" pitchFamily="34" charset="0"/>
              </a:rPr>
              <a:t>Sandra receives a psychosocial assessment from a member of A&amp;E staff over the course of which she feels less overwhelmed. She discusses the factors leading to her distress, including previous mental health issues, financial problems and her relationship breakdown. She says that her daughter is currently staying with her and will be there overnight. </a:t>
            </a:r>
          </a:p>
          <a:p>
            <a:pPr marL="0" indent="0">
              <a:buNone/>
            </a:pPr>
            <a:endParaRPr lang="en-GB" sz="2200">
              <a:solidFill>
                <a:srgbClr val="205867"/>
              </a:solidFill>
              <a:latin typeface="Calibri" panose="020F0502020204030204" pitchFamily="34" charset="0"/>
              <a:cs typeface="Calibri" panose="020F0502020204030204" pitchFamily="34" charset="0"/>
            </a:endParaRPr>
          </a:p>
          <a:p>
            <a:pPr marL="0" indent="0">
              <a:buNone/>
            </a:pPr>
            <a:r>
              <a:rPr lang="en-GB" sz="2200">
                <a:solidFill>
                  <a:srgbClr val="205867"/>
                </a:solidFill>
                <a:latin typeface="Calibri" panose="020F0502020204030204" pitchFamily="34" charset="0"/>
                <a:cs typeface="Calibri" panose="020F0502020204030204" pitchFamily="34" charset="0"/>
              </a:rPr>
              <a:t>Do you think this is suitable for a referral to DBI Level 2?</a:t>
            </a:r>
          </a:p>
          <a:p>
            <a:pPr marL="0" indent="0">
              <a:buNone/>
            </a:pPr>
            <a:endParaRPr lang="en-GB" sz="2200"/>
          </a:p>
          <a:p>
            <a:pPr marL="0" indent="0">
              <a:buNone/>
            </a:pPr>
            <a:endParaRPr lang="en-GB" sz="2200"/>
          </a:p>
        </p:txBody>
      </p:sp>
    </p:spTree>
    <p:extLst>
      <p:ext uri="{BB962C8B-B14F-4D97-AF65-F5344CB8AC3E}">
        <p14:creationId xmlns:p14="http://schemas.microsoft.com/office/powerpoint/2010/main" val="158884092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354012" y="1556792"/>
            <a:ext cx="8435975" cy="4381500"/>
          </a:xfrm>
        </p:spPr>
        <p:txBody>
          <a:bodyPr>
            <a:noAutofit/>
          </a:bodyPr>
          <a:lstStyle/>
          <a:p>
            <a:pPr marL="0" indent="0">
              <a:buNone/>
            </a:pPr>
            <a:r>
              <a:rPr lang="en-GB" sz="2400" b="1">
                <a:solidFill>
                  <a:srgbClr val="205867"/>
                </a:solidFill>
                <a:latin typeface="Calibri" panose="020F0502020204030204" pitchFamily="34" charset="0"/>
                <a:cs typeface="Calibri" panose="020F0502020204030204" pitchFamily="34" charset="0"/>
              </a:rPr>
              <a:t>Scenario 2</a:t>
            </a:r>
          </a:p>
          <a:p>
            <a:pPr marL="0" indent="0">
              <a:buNone/>
            </a:pPr>
            <a:endParaRPr lang="en-GB" sz="1600" b="1">
              <a:solidFill>
                <a:srgbClr val="205867"/>
              </a:solidFill>
              <a:latin typeface="Calibri" panose="020F0502020204030204" pitchFamily="34" charset="0"/>
              <a:cs typeface="Calibri" panose="020F0502020204030204" pitchFamily="34" charset="0"/>
            </a:endParaRPr>
          </a:p>
          <a:p>
            <a:pPr marL="0" indent="0">
              <a:buNone/>
            </a:pPr>
            <a:r>
              <a:rPr lang="en-GB" sz="2200">
                <a:solidFill>
                  <a:srgbClr val="205867"/>
                </a:solidFill>
                <a:latin typeface="Calibri" panose="020F0502020204030204" pitchFamily="34" charset="0"/>
                <a:cs typeface="Calibri" panose="020F0502020204030204" pitchFamily="34" charset="0"/>
              </a:rPr>
              <a:t>The police attend to Derek’s (60y Male) address after receiving a call from a concerned relative.  He is heavily intoxicated and in obvious distress, stating that he feels really overwhelmed and does not want to wake up tomorrow. </a:t>
            </a:r>
          </a:p>
          <a:p>
            <a:pPr marL="0" indent="0">
              <a:buNone/>
            </a:pPr>
            <a:endParaRPr lang="en-GB" sz="2000">
              <a:solidFill>
                <a:srgbClr val="205867"/>
              </a:solidFill>
              <a:latin typeface="Calibri" panose="020F0502020204030204" pitchFamily="34" charset="0"/>
              <a:cs typeface="Calibri" panose="020F0502020204030204" pitchFamily="34" charset="0"/>
            </a:endParaRPr>
          </a:p>
          <a:p>
            <a:pPr marL="0" indent="0">
              <a:buNone/>
            </a:pPr>
            <a:r>
              <a:rPr lang="en-GB" sz="2200">
                <a:solidFill>
                  <a:srgbClr val="205867"/>
                </a:solidFill>
                <a:latin typeface="Calibri" panose="020F0502020204030204" pitchFamily="34" charset="0"/>
                <a:cs typeface="Calibri" panose="020F0502020204030204" pitchFamily="34" charset="0"/>
              </a:rPr>
              <a:t>The on-scene police officer talks with Derek, and it becomes clear that  he has recently lost his job and is worried about losing his home. The officer manages to identify that Derek has attempted suicide in the past. Derek lives alone with no family or friends nearby. </a:t>
            </a:r>
          </a:p>
          <a:p>
            <a:pPr marL="0" indent="0">
              <a:buNone/>
            </a:pPr>
            <a:endParaRPr lang="en-GB" sz="2200">
              <a:solidFill>
                <a:srgbClr val="205867"/>
              </a:solidFill>
              <a:latin typeface="Calibri" panose="020F0502020204030204" pitchFamily="34" charset="0"/>
              <a:cs typeface="Calibri" panose="020F0502020204030204" pitchFamily="34" charset="0"/>
            </a:endParaRPr>
          </a:p>
          <a:p>
            <a:pPr marL="0" indent="0">
              <a:buNone/>
            </a:pPr>
            <a:r>
              <a:rPr lang="en-GB" sz="2200">
                <a:solidFill>
                  <a:srgbClr val="205867"/>
                </a:solidFill>
                <a:latin typeface="Calibri" panose="020F0502020204030204" pitchFamily="34" charset="0"/>
                <a:cs typeface="Calibri" panose="020F0502020204030204" pitchFamily="34" charset="0"/>
              </a:rPr>
              <a:t>Do you think this is suitable for a referral to DBI Level 2?</a:t>
            </a:r>
          </a:p>
        </p:txBody>
      </p:sp>
    </p:spTree>
    <p:extLst>
      <p:ext uri="{BB962C8B-B14F-4D97-AF65-F5344CB8AC3E}">
        <p14:creationId xmlns:p14="http://schemas.microsoft.com/office/powerpoint/2010/main" val="181208429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354012" y="1412776"/>
            <a:ext cx="8435975" cy="4381500"/>
          </a:xfrm>
        </p:spPr>
        <p:txBody>
          <a:bodyPr>
            <a:noAutofit/>
          </a:bodyPr>
          <a:lstStyle/>
          <a:p>
            <a:pPr marL="0" indent="0">
              <a:buNone/>
            </a:pPr>
            <a:r>
              <a:rPr lang="en-GB" sz="2400" b="1">
                <a:solidFill>
                  <a:srgbClr val="205867"/>
                </a:solidFill>
                <a:latin typeface="Calibri" panose="020F0502020204030204" pitchFamily="34" charset="0"/>
                <a:cs typeface="Calibri" panose="020F0502020204030204" pitchFamily="34" charset="0"/>
              </a:rPr>
              <a:t>Scenario 3</a:t>
            </a:r>
          </a:p>
          <a:p>
            <a:pPr marL="0" indent="0">
              <a:buNone/>
            </a:pPr>
            <a:endParaRPr lang="en-GB" sz="1600" b="1">
              <a:solidFill>
                <a:srgbClr val="205867"/>
              </a:solidFill>
              <a:latin typeface="Calibri" panose="020F0502020204030204" pitchFamily="34" charset="0"/>
              <a:cs typeface="Calibri" panose="020F0502020204030204" pitchFamily="34" charset="0"/>
            </a:endParaRPr>
          </a:p>
          <a:p>
            <a:pPr marL="0" indent="0">
              <a:buNone/>
            </a:pPr>
            <a:r>
              <a:rPr lang="en-GB" sz="2400">
                <a:solidFill>
                  <a:srgbClr val="205867"/>
                </a:solidFill>
                <a:latin typeface="Calibri" panose="020F0502020204030204" pitchFamily="34" charset="0"/>
                <a:cs typeface="Calibri" panose="020F0502020204030204" pitchFamily="34" charset="0"/>
              </a:rPr>
              <a:t>Noah (16y male) lives with his grandparents but his grandfather has recently died. He has been arguing with staff in school and leaving lessons early, which is out of character. He recently scratched his arm with the blade from a pencil sharpener. </a:t>
            </a:r>
          </a:p>
          <a:p>
            <a:pPr marL="0" indent="0">
              <a:buNone/>
            </a:pPr>
            <a:endParaRPr lang="en-GB" sz="2400">
              <a:solidFill>
                <a:srgbClr val="205867"/>
              </a:solidFill>
              <a:latin typeface="Calibri" panose="020F0502020204030204" pitchFamily="34" charset="0"/>
              <a:cs typeface="Calibri" panose="020F0502020204030204" pitchFamily="34" charset="0"/>
            </a:endParaRPr>
          </a:p>
          <a:p>
            <a:pPr marL="0" indent="0">
              <a:buNone/>
            </a:pPr>
            <a:r>
              <a:rPr lang="en-GB" sz="2400">
                <a:solidFill>
                  <a:srgbClr val="205867"/>
                </a:solidFill>
                <a:latin typeface="Calibri" panose="020F0502020204030204" pitchFamily="34" charset="0"/>
                <a:cs typeface="Calibri" panose="020F0502020204030204" pitchFamily="34" charset="0"/>
              </a:rPr>
              <a:t>He attends an appointment to his GP with his gran. Noah discloses that he is struggling with the death of his grandfather and is feeling frustrated and lonely. He has no suicidal or self-harm thoughts and said the scratch on his arm was out of frustration.</a:t>
            </a:r>
          </a:p>
          <a:p>
            <a:pPr marL="0" indent="0">
              <a:buNone/>
            </a:pPr>
            <a:endParaRPr lang="en-GB" sz="2400">
              <a:solidFill>
                <a:srgbClr val="205867"/>
              </a:solidFill>
              <a:latin typeface="Calibri" panose="020F0502020204030204" pitchFamily="34" charset="0"/>
              <a:cs typeface="Calibri" panose="020F0502020204030204" pitchFamily="34" charset="0"/>
            </a:endParaRPr>
          </a:p>
          <a:p>
            <a:pPr marL="0" indent="0">
              <a:buNone/>
            </a:pPr>
            <a:r>
              <a:rPr lang="en-GB" sz="2400">
                <a:solidFill>
                  <a:srgbClr val="205867"/>
                </a:solidFill>
                <a:latin typeface="Calibri" panose="020F0502020204030204" pitchFamily="34" charset="0"/>
                <a:cs typeface="Calibri" panose="020F0502020204030204" pitchFamily="34" charset="0"/>
              </a:rPr>
              <a:t>Do you think Noah is suitable for a referral to DBI Level 2? </a:t>
            </a:r>
          </a:p>
          <a:p>
            <a:pPr marL="0" indent="0">
              <a:buNone/>
            </a:pPr>
            <a:endParaRPr lang="en-GB" sz="2400"/>
          </a:p>
        </p:txBody>
      </p:sp>
    </p:spTree>
    <p:extLst>
      <p:ext uri="{BB962C8B-B14F-4D97-AF65-F5344CB8AC3E}">
        <p14:creationId xmlns:p14="http://schemas.microsoft.com/office/powerpoint/2010/main" val="370248618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1388599" y="1181989"/>
            <a:ext cx="5512856" cy="535531"/>
          </a:xfrm>
          <a:prstGeom prst="rect">
            <a:avLst/>
          </a:prstGeom>
        </p:spPr>
        <p:txBody>
          <a:bodyPr wrap="none">
            <a:spAutoFit/>
          </a:bodyPr>
          <a:lstStyle/>
          <a:p>
            <a:pPr>
              <a:lnSpc>
                <a:spcPct val="90000"/>
              </a:lnSpc>
            </a:pPr>
            <a:r>
              <a:rPr lang="en-GB" sz="3200" i="1">
                <a:solidFill>
                  <a:srgbClr val="205867"/>
                </a:solidFill>
                <a:latin typeface="Calibri" panose="020F0502020204030204" pitchFamily="34" charset="0"/>
                <a:cs typeface="Calibri" panose="020F0502020204030204" pitchFamily="34" charset="0"/>
              </a:rPr>
              <a:t>Now how confident do you feel?</a:t>
            </a:r>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303763" y="1449754"/>
            <a:ext cx="1340768" cy="1340768"/>
          </a:xfrm>
          <a:prstGeom prst="rect">
            <a:avLst/>
          </a:prstGeom>
        </p:spPr>
      </p:pic>
      <p:graphicFrame>
        <p:nvGraphicFramePr>
          <p:cNvPr id="9" name="Table 8">
            <a:extLst>
              <a:ext uri="{FF2B5EF4-FFF2-40B4-BE49-F238E27FC236}">
                <a16:creationId xmlns:a16="http://schemas.microsoft.com/office/drawing/2014/main" id="{1E529990-4373-424B-8D54-27B7F1887B59}"/>
              </a:ext>
            </a:extLst>
          </p:cNvPr>
          <p:cNvGraphicFramePr>
            <a:graphicFrameLocks noGrp="1"/>
          </p:cNvGraphicFramePr>
          <p:nvPr>
            <p:extLst>
              <p:ext uri="{D42A27DB-BD31-4B8C-83A1-F6EECF244321}">
                <p14:modId xmlns:p14="http://schemas.microsoft.com/office/powerpoint/2010/main" val="1444387746"/>
              </p:ext>
            </p:extLst>
          </p:nvPr>
        </p:nvGraphicFramePr>
        <p:xfrm>
          <a:off x="1057941" y="1777205"/>
          <a:ext cx="5843514" cy="5080795"/>
        </p:xfrm>
        <a:graphic>
          <a:graphicData uri="http://schemas.openxmlformats.org/drawingml/2006/table">
            <a:tbl>
              <a:tblPr/>
              <a:tblGrid>
                <a:gridCol w="252455">
                  <a:extLst>
                    <a:ext uri="{9D8B030D-6E8A-4147-A177-3AD203B41FA5}">
                      <a16:colId xmlns:a16="http://schemas.microsoft.com/office/drawing/2014/main" val="3508841683"/>
                    </a:ext>
                  </a:extLst>
                </a:gridCol>
                <a:gridCol w="558924">
                  <a:extLst>
                    <a:ext uri="{9D8B030D-6E8A-4147-A177-3AD203B41FA5}">
                      <a16:colId xmlns:a16="http://schemas.microsoft.com/office/drawing/2014/main" val="485292396"/>
                    </a:ext>
                  </a:extLst>
                </a:gridCol>
                <a:gridCol w="558924">
                  <a:extLst>
                    <a:ext uri="{9D8B030D-6E8A-4147-A177-3AD203B41FA5}">
                      <a16:colId xmlns:a16="http://schemas.microsoft.com/office/drawing/2014/main" val="1178839333"/>
                    </a:ext>
                  </a:extLst>
                </a:gridCol>
                <a:gridCol w="558924">
                  <a:extLst>
                    <a:ext uri="{9D8B030D-6E8A-4147-A177-3AD203B41FA5}">
                      <a16:colId xmlns:a16="http://schemas.microsoft.com/office/drawing/2014/main" val="620066238"/>
                    </a:ext>
                  </a:extLst>
                </a:gridCol>
                <a:gridCol w="559530">
                  <a:extLst>
                    <a:ext uri="{9D8B030D-6E8A-4147-A177-3AD203B41FA5}">
                      <a16:colId xmlns:a16="http://schemas.microsoft.com/office/drawing/2014/main" val="3183034968"/>
                    </a:ext>
                  </a:extLst>
                </a:gridCol>
                <a:gridCol w="558924">
                  <a:extLst>
                    <a:ext uri="{9D8B030D-6E8A-4147-A177-3AD203B41FA5}">
                      <a16:colId xmlns:a16="http://schemas.microsoft.com/office/drawing/2014/main" val="928935153"/>
                    </a:ext>
                  </a:extLst>
                </a:gridCol>
                <a:gridCol w="134916">
                  <a:extLst>
                    <a:ext uri="{9D8B030D-6E8A-4147-A177-3AD203B41FA5}">
                      <a16:colId xmlns:a16="http://schemas.microsoft.com/office/drawing/2014/main" val="2601728536"/>
                    </a:ext>
                  </a:extLst>
                </a:gridCol>
                <a:gridCol w="424009">
                  <a:extLst>
                    <a:ext uri="{9D8B030D-6E8A-4147-A177-3AD203B41FA5}">
                      <a16:colId xmlns:a16="http://schemas.microsoft.com/office/drawing/2014/main" val="355925598"/>
                    </a:ext>
                  </a:extLst>
                </a:gridCol>
                <a:gridCol w="559530">
                  <a:extLst>
                    <a:ext uri="{9D8B030D-6E8A-4147-A177-3AD203B41FA5}">
                      <a16:colId xmlns:a16="http://schemas.microsoft.com/office/drawing/2014/main" val="2064766009"/>
                    </a:ext>
                  </a:extLst>
                </a:gridCol>
                <a:gridCol w="558924">
                  <a:extLst>
                    <a:ext uri="{9D8B030D-6E8A-4147-A177-3AD203B41FA5}">
                      <a16:colId xmlns:a16="http://schemas.microsoft.com/office/drawing/2014/main" val="337366139"/>
                    </a:ext>
                  </a:extLst>
                </a:gridCol>
                <a:gridCol w="558924">
                  <a:extLst>
                    <a:ext uri="{9D8B030D-6E8A-4147-A177-3AD203B41FA5}">
                      <a16:colId xmlns:a16="http://schemas.microsoft.com/office/drawing/2014/main" val="2510464659"/>
                    </a:ext>
                  </a:extLst>
                </a:gridCol>
                <a:gridCol w="559530">
                  <a:extLst>
                    <a:ext uri="{9D8B030D-6E8A-4147-A177-3AD203B41FA5}">
                      <a16:colId xmlns:a16="http://schemas.microsoft.com/office/drawing/2014/main" val="1505890140"/>
                    </a:ext>
                  </a:extLst>
                </a:gridCol>
              </a:tblGrid>
              <a:tr h="615594">
                <a:tc>
                  <a:txBody>
                    <a:bodyPr/>
                    <a:lstStyle/>
                    <a:p>
                      <a:pPr algn="ctr">
                        <a:spcAft>
                          <a:spcPts val="0"/>
                        </a:spcAft>
                      </a:pPr>
                      <a:r>
                        <a:rPr lang="en-GB" sz="1200" b="1">
                          <a:effectLst/>
                          <a:latin typeface="Calibri Light" panose="020F0302020204030204" pitchFamily="34" charset="0"/>
                        </a:rPr>
                        <a:t> </a:t>
                      </a:r>
                      <a:endParaRPr lang="en-GB" sz="1100">
                        <a:effectLst/>
                        <a:latin typeface="Calibri" panose="020F0502020204030204" pitchFamily="34" charset="0"/>
                      </a:endParaRPr>
                    </a:p>
                    <a:p>
                      <a:pPr algn="ctr">
                        <a:spcAft>
                          <a:spcPts val="0"/>
                        </a:spcAft>
                      </a:pPr>
                      <a:r>
                        <a:rPr lang="en-GB" sz="1200" b="1">
                          <a:solidFill>
                            <a:srgbClr val="000000"/>
                          </a:solidFill>
                          <a:effectLst/>
                          <a:latin typeface="Calibri Light" panose="020F0302020204030204" pitchFamily="34" charset="0"/>
                        </a:rPr>
                        <a:t>1</a:t>
                      </a:r>
                      <a:r>
                        <a:rPr lang="en-GB" sz="1200" b="1">
                          <a:effectLst/>
                          <a:latin typeface="Calibri Light" panose="020F0302020204030204" pitchFamily="34" charset="0"/>
                        </a:rPr>
                        <a:t> </a:t>
                      </a:r>
                      <a:endParaRPr lang="en-GB" sz="1100">
                        <a:effectLst/>
                        <a:latin typeface="Calibri" panose="020F0502020204030204" pitchFamily="34" charset="0"/>
                      </a:endParaRPr>
                    </a:p>
                  </a:txBody>
                  <a:tcPr marL="67755" marR="67755" marT="45170" marB="45170" anchor="ctr">
                    <a:lnL w="12700" cap="flat" cmpd="sng" algn="ctr">
                      <a:solidFill>
                        <a:srgbClr val="7030A0"/>
                      </a:solidFill>
                      <a:prstDash val="solid"/>
                      <a:round/>
                      <a:headEnd type="none" w="med" len="med"/>
                      <a:tailEnd type="none" w="med" len="med"/>
                    </a:lnL>
                    <a:lnR>
                      <a:noFill/>
                    </a:lnR>
                    <a:lnT w="12700" cap="flat" cmpd="sng" algn="ctr">
                      <a:solidFill>
                        <a:srgbClr val="7030A0"/>
                      </a:solidFill>
                      <a:prstDash val="solid"/>
                      <a:round/>
                      <a:headEnd type="none" w="med" len="med"/>
                      <a:tailEnd type="none" w="med" len="med"/>
                    </a:lnT>
                    <a:lnB>
                      <a:noFill/>
                    </a:lnB>
                    <a:solidFill>
                      <a:srgbClr val="FEE6F9"/>
                    </a:solidFill>
                  </a:tcPr>
                </a:tc>
                <a:tc gridSpan="11">
                  <a:txBody>
                    <a:bodyPr/>
                    <a:lstStyle/>
                    <a:p>
                      <a:pPr algn="ctr">
                        <a:spcAft>
                          <a:spcPts val="0"/>
                        </a:spcAft>
                      </a:pPr>
                      <a:r>
                        <a:rPr lang="en-US" sz="1200" b="1">
                          <a:effectLst/>
                          <a:latin typeface="Calibri Light" panose="020F0302020204030204" pitchFamily="34" charset="0"/>
                        </a:rPr>
                        <a:t> </a:t>
                      </a:r>
                      <a:endParaRPr lang="en-US" sz="1100">
                        <a:effectLst/>
                        <a:latin typeface="Calibri" panose="020F0502020204030204" pitchFamily="34" charset="0"/>
                      </a:endParaRPr>
                    </a:p>
                    <a:p>
                      <a:pPr algn="ctr">
                        <a:spcAft>
                          <a:spcPts val="0"/>
                        </a:spcAft>
                      </a:pPr>
                      <a:r>
                        <a:rPr lang="en-US" sz="1200" b="1">
                          <a:solidFill>
                            <a:srgbClr val="000000"/>
                          </a:solidFill>
                          <a:effectLst/>
                          <a:latin typeface="Calibri Light" panose="020F0302020204030204" pitchFamily="34" charset="0"/>
                        </a:rPr>
                        <a:t>Understanding distress and contributory factors</a:t>
                      </a:r>
                      <a:r>
                        <a:rPr lang="en-US" sz="1200" b="1">
                          <a:effectLst/>
                          <a:latin typeface="Calibri Light" panose="020F0302020204030204" pitchFamily="34" charset="0"/>
                        </a:rPr>
                        <a:t> </a:t>
                      </a:r>
                      <a:endParaRPr lang="en-US" sz="1100">
                        <a:effectLst/>
                        <a:latin typeface="Calibri" panose="020F0502020204030204" pitchFamily="34" charset="0"/>
                      </a:endParaRPr>
                    </a:p>
                  </a:txBody>
                  <a:tcPr marL="67755" marR="67755" marT="45170" marB="45170" anchor="ctr">
                    <a:lnL>
                      <a:noFill/>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a:noFill/>
                    </a:lnB>
                    <a:solidFill>
                      <a:srgbClr val="FEE6F9"/>
                    </a:solidFill>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extLst>
                  <a:ext uri="{0D108BD9-81ED-4DB2-BD59-A6C34878D82A}">
                    <a16:rowId xmlns:a16="http://schemas.microsoft.com/office/drawing/2014/main" val="515347477"/>
                  </a:ext>
                </a:extLst>
              </a:tr>
              <a:tr h="571547">
                <a:tc>
                  <a:txBody>
                    <a:bodyPr/>
                    <a:lstStyle/>
                    <a:p>
                      <a:pPr algn="ctr">
                        <a:spcAft>
                          <a:spcPts val="0"/>
                        </a:spcAft>
                      </a:pPr>
                      <a:r>
                        <a:rPr lang="en-GB" sz="1100" b="1">
                          <a:effectLst/>
                          <a:latin typeface="Calibri Light" panose="020F0302020204030204" pitchFamily="34" charset="0"/>
                        </a:rPr>
                        <a:t> </a:t>
                      </a:r>
                      <a:endParaRPr lang="en-GB" sz="1100">
                        <a:effectLst/>
                        <a:latin typeface="Calibri" panose="020F0502020204030204" pitchFamily="34" charset="0"/>
                      </a:endParaRPr>
                    </a:p>
                  </a:txBody>
                  <a:tcPr marL="67755" marR="67755" marT="45170" marB="45170" anchor="ctr">
                    <a:lnL w="12700" cap="flat" cmpd="sng" algn="ctr">
                      <a:solidFill>
                        <a:srgbClr val="7030A0"/>
                      </a:solidFill>
                      <a:prstDash val="solid"/>
                      <a:round/>
                      <a:headEnd type="none" w="med" len="med"/>
                      <a:tailEnd type="none" w="med" len="med"/>
                    </a:lnL>
                    <a:lnR>
                      <a:noFill/>
                    </a:lnR>
                    <a:lnT>
                      <a:noFill/>
                    </a:lnT>
                    <a:lnB w="12700" cap="flat" cmpd="sng" algn="ctr">
                      <a:solidFill>
                        <a:srgbClr val="7030A0"/>
                      </a:solidFill>
                      <a:prstDash val="solid"/>
                      <a:round/>
                      <a:headEnd type="none" w="med" len="med"/>
                      <a:tailEnd type="none" w="med" len="med"/>
                    </a:lnB>
                    <a:solidFill>
                      <a:srgbClr val="FEE6F9"/>
                    </a:solidFill>
                  </a:tcPr>
                </a:tc>
                <a:tc>
                  <a:txBody>
                    <a:bodyPr/>
                    <a:lstStyle/>
                    <a:p>
                      <a:pPr algn="ctr">
                        <a:spcAft>
                          <a:spcPts val="0"/>
                        </a:spcAft>
                      </a:pPr>
                      <a:r>
                        <a:rPr lang="en-GB" sz="1100">
                          <a:solidFill>
                            <a:srgbClr val="000000"/>
                          </a:solidFill>
                          <a:effectLst/>
                          <a:latin typeface="Calibri Light" panose="020F0302020204030204" pitchFamily="34" charset="0"/>
                        </a:rPr>
                        <a:t>1</a:t>
                      </a:r>
                      <a:r>
                        <a:rPr lang="en-GB" sz="1100">
                          <a:effectLst/>
                          <a:latin typeface="Calibri Light" panose="020F0302020204030204" pitchFamily="34" charset="0"/>
                        </a:rPr>
                        <a:t> </a:t>
                      </a:r>
                      <a:endParaRPr lang="en-GB" sz="1100">
                        <a:effectLst/>
                        <a:latin typeface="Calibri" panose="020F0502020204030204" pitchFamily="34" charset="0"/>
                      </a:endParaRPr>
                    </a:p>
                    <a:p>
                      <a:pPr algn="ctr">
                        <a:spcAft>
                          <a:spcPts val="0"/>
                        </a:spcAft>
                      </a:pPr>
                      <a:r>
                        <a:rPr lang="en-GB" sz="1100">
                          <a:solidFill>
                            <a:srgbClr val="000000"/>
                          </a:solidFill>
                          <a:effectLst/>
                          <a:latin typeface="Calibri Light" panose="020F0302020204030204" pitchFamily="34" charset="0"/>
                        </a:rPr>
                        <a:t>Lowest</a:t>
                      </a:r>
                      <a:r>
                        <a:rPr lang="en-GB" sz="1100">
                          <a:effectLst/>
                          <a:latin typeface="Calibri Light" panose="020F0302020204030204" pitchFamily="34" charset="0"/>
                        </a:rPr>
                        <a:t> </a:t>
                      </a:r>
                      <a:endParaRPr lang="en-GB" sz="1100">
                        <a:effectLst/>
                        <a:latin typeface="Calibri" panose="020F0502020204030204" pitchFamily="34" charset="0"/>
                      </a:endParaRPr>
                    </a:p>
                  </a:txBody>
                  <a:tcPr marL="67755" marR="67755" marT="45170" marB="45170" anchor="ctr">
                    <a:lnL>
                      <a:noFill/>
                    </a:lnL>
                    <a:lnR>
                      <a:noFill/>
                    </a:lnR>
                    <a:lnT>
                      <a:noFill/>
                    </a:lnT>
                    <a:lnB w="12700" cap="flat" cmpd="sng" algn="ctr">
                      <a:solidFill>
                        <a:srgbClr val="7030A0"/>
                      </a:solidFill>
                      <a:prstDash val="solid"/>
                      <a:round/>
                      <a:headEnd type="none" w="med" len="med"/>
                      <a:tailEnd type="none" w="med" len="med"/>
                    </a:lnB>
                    <a:solidFill>
                      <a:srgbClr val="FEE6F9"/>
                    </a:solidFill>
                  </a:tcPr>
                </a:tc>
                <a:tc>
                  <a:txBody>
                    <a:bodyPr/>
                    <a:lstStyle/>
                    <a:p>
                      <a:pPr algn="ctr">
                        <a:spcAft>
                          <a:spcPts val="0"/>
                        </a:spcAft>
                      </a:pPr>
                      <a:r>
                        <a:rPr lang="en-GB" sz="1100">
                          <a:solidFill>
                            <a:srgbClr val="000000"/>
                          </a:solidFill>
                          <a:effectLst/>
                          <a:latin typeface="Calibri Light" panose="020F0302020204030204" pitchFamily="34" charset="0"/>
                        </a:rPr>
                        <a:t>2</a:t>
                      </a:r>
                      <a:r>
                        <a:rPr lang="en-GB" sz="1100">
                          <a:effectLst/>
                          <a:latin typeface="Calibri Light" panose="020F0302020204030204" pitchFamily="34" charset="0"/>
                        </a:rPr>
                        <a:t> </a:t>
                      </a:r>
                      <a:endParaRPr lang="en-GB" sz="1100">
                        <a:effectLst/>
                        <a:latin typeface="Calibri" panose="020F0502020204030204" pitchFamily="34" charset="0"/>
                      </a:endParaRPr>
                    </a:p>
                  </a:txBody>
                  <a:tcPr marL="67755" marR="67755" marT="45170" marB="45170" anchor="ctr">
                    <a:lnL>
                      <a:noFill/>
                    </a:lnL>
                    <a:lnR>
                      <a:noFill/>
                    </a:lnR>
                    <a:lnT>
                      <a:noFill/>
                    </a:lnT>
                    <a:lnB w="12700" cap="flat" cmpd="sng" algn="ctr">
                      <a:solidFill>
                        <a:srgbClr val="7030A0"/>
                      </a:solidFill>
                      <a:prstDash val="solid"/>
                      <a:round/>
                      <a:headEnd type="none" w="med" len="med"/>
                      <a:tailEnd type="none" w="med" len="med"/>
                    </a:lnB>
                    <a:solidFill>
                      <a:srgbClr val="FEE6F9"/>
                    </a:solidFill>
                  </a:tcPr>
                </a:tc>
                <a:tc>
                  <a:txBody>
                    <a:bodyPr/>
                    <a:lstStyle/>
                    <a:p>
                      <a:pPr algn="ctr">
                        <a:spcAft>
                          <a:spcPts val="0"/>
                        </a:spcAft>
                      </a:pPr>
                      <a:r>
                        <a:rPr lang="en-GB" sz="1100">
                          <a:solidFill>
                            <a:srgbClr val="000000"/>
                          </a:solidFill>
                          <a:effectLst/>
                          <a:latin typeface="Calibri Light" panose="020F0302020204030204" pitchFamily="34" charset="0"/>
                        </a:rPr>
                        <a:t>3</a:t>
                      </a:r>
                      <a:r>
                        <a:rPr lang="en-GB" sz="1100">
                          <a:effectLst/>
                          <a:latin typeface="Calibri Light" panose="020F0302020204030204" pitchFamily="34" charset="0"/>
                        </a:rPr>
                        <a:t> </a:t>
                      </a:r>
                      <a:endParaRPr lang="en-GB" sz="1100">
                        <a:effectLst/>
                        <a:latin typeface="Calibri" panose="020F0502020204030204" pitchFamily="34" charset="0"/>
                      </a:endParaRPr>
                    </a:p>
                  </a:txBody>
                  <a:tcPr marL="67755" marR="67755" marT="45170" marB="45170" anchor="ctr">
                    <a:lnL>
                      <a:noFill/>
                    </a:lnL>
                    <a:lnR>
                      <a:noFill/>
                    </a:lnR>
                    <a:lnT>
                      <a:noFill/>
                    </a:lnT>
                    <a:lnB w="12700" cap="flat" cmpd="sng" algn="ctr">
                      <a:solidFill>
                        <a:srgbClr val="7030A0"/>
                      </a:solidFill>
                      <a:prstDash val="solid"/>
                      <a:round/>
                      <a:headEnd type="none" w="med" len="med"/>
                      <a:tailEnd type="none" w="med" len="med"/>
                    </a:lnB>
                    <a:solidFill>
                      <a:srgbClr val="FEE6F9"/>
                    </a:solidFill>
                  </a:tcPr>
                </a:tc>
                <a:tc>
                  <a:txBody>
                    <a:bodyPr/>
                    <a:lstStyle/>
                    <a:p>
                      <a:pPr algn="ctr">
                        <a:spcAft>
                          <a:spcPts val="0"/>
                        </a:spcAft>
                      </a:pPr>
                      <a:r>
                        <a:rPr lang="en-GB" sz="1100">
                          <a:solidFill>
                            <a:srgbClr val="000000"/>
                          </a:solidFill>
                          <a:effectLst/>
                          <a:latin typeface="Calibri Light" panose="020F0302020204030204" pitchFamily="34" charset="0"/>
                        </a:rPr>
                        <a:t>4</a:t>
                      </a:r>
                      <a:r>
                        <a:rPr lang="en-GB" sz="1100">
                          <a:effectLst/>
                          <a:latin typeface="Calibri Light" panose="020F0302020204030204" pitchFamily="34" charset="0"/>
                        </a:rPr>
                        <a:t> </a:t>
                      </a:r>
                      <a:endParaRPr lang="en-GB" sz="1100">
                        <a:effectLst/>
                        <a:latin typeface="Calibri" panose="020F0502020204030204" pitchFamily="34" charset="0"/>
                      </a:endParaRPr>
                    </a:p>
                  </a:txBody>
                  <a:tcPr marL="67755" marR="67755" marT="45170" marB="45170" anchor="ctr">
                    <a:lnL>
                      <a:noFill/>
                    </a:lnL>
                    <a:lnR>
                      <a:noFill/>
                    </a:lnR>
                    <a:lnT>
                      <a:noFill/>
                    </a:lnT>
                    <a:lnB w="12700" cap="flat" cmpd="sng" algn="ctr">
                      <a:solidFill>
                        <a:srgbClr val="7030A0"/>
                      </a:solidFill>
                      <a:prstDash val="solid"/>
                      <a:round/>
                      <a:headEnd type="none" w="med" len="med"/>
                      <a:tailEnd type="none" w="med" len="med"/>
                    </a:lnB>
                    <a:solidFill>
                      <a:srgbClr val="FEE6F9"/>
                    </a:solidFill>
                  </a:tcPr>
                </a:tc>
                <a:tc gridSpan="2">
                  <a:txBody>
                    <a:bodyPr/>
                    <a:lstStyle/>
                    <a:p>
                      <a:pPr algn="ctr">
                        <a:spcAft>
                          <a:spcPts val="0"/>
                        </a:spcAft>
                      </a:pPr>
                      <a:r>
                        <a:rPr lang="en-GB" sz="1200" b="0">
                          <a:solidFill>
                            <a:srgbClr val="000000"/>
                          </a:solidFill>
                          <a:effectLst/>
                          <a:latin typeface="Calibri Light" panose="020F0302020204030204" pitchFamily="34" charset="0"/>
                        </a:rPr>
                        <a:t>5</a:t>
                      </a:r>
                      <a:r>
                        <a:rPr lang="en-GB" sz="1200" b="0">
                          <a:effectLst/>
                          <a:latin typeface="Calibri Light" panose="020F0302020204030204" pitchFamily="34" charset="0"/>
                        </a:rPr>
                        <a:t> </a:t>
                      </a:r>
                      <a:endParaRPr lang="en-GB" sz="1200" b="0">
                        <a:effectLst/>
                        <a:latin typeface="Calibri" panose="020F0502020204030204" pitchFamily="34" charset="0"/>
                      </a:endParaRPr>
                    </a:p>
                  </a:txBody>
                  <a:tcPr marL="67755" marR="67755" marT="45170" marB="45170" anchor="ctr">
                    <a:lnL>
                      <a:noFill/>
                    </a:lnL>
                    <a:lnR>
                      <a:noFill/>
                    </a:lnR>
                    <a:lnT>
                      <a:noFill/>
                    </a:lnT>
                    <a:lnB w="12700" cap="flat" cmpd="sng" algn="ctr">
                      <a:solidFill>
                        <a:srgbClr val="7030A0"/>
                      </a:solidFill>
                      <a:prstDash val="solid"/>
                      <a:round/>
                      <a:headEnd type="none" w="med" len="med"/>
                      <a:tailEnd type="none" w="med" len="med"/>
                    </a:lnB>
                    <a:solidFill>
                      <a:srgbClr val="FEE6F9"/>
                    </a:solidFill>
                  </a:tcPr>
                </a:tc>
                <a:tc hMerge="1">
                  <a:txBody>
                    <a:bodyPr/>
                    <a:lstStyle/>
                    <a:p>
                      <a:pPr algn="ctr">
                        <a:spcAft>
                          <a:spcPts val="0"/>
                        </a:spcAft>
                      </a:pPr>
                      <a:r>
                        <a:rPr lang="en-GB" sz="1100">
                          <a:solidFill>
                            <a:srgbClr val="000000"/>
                          </a:solidFill>
                          <a:effectLst/>
                          <a:latin typeface="Calibri Light" panose="020F0302020204030204" pitchFamily="34" charset="0"/>
                        </a:rPr>
                        <a:t>6</a:t>
                      </a:r>
                      <a:r>
                        <a:rPr lang="en-GB" sz="1100">
                          <a:effectLst/>
                          <a:latin typeface="Calibri Light" panose="020F0302020204030204" pitchFamily="34" charset="0"/>
                        </a:rPr>
                        <a:t> </a:t>
                      </a:r>
                      <a:endParaRPr lang="en-GB" sz="1100">
                        <a:effectLst/>
                        <a:latin typeface="Calibri" panose="020F0502020204030204" pitchFamily="34" charset="0"/>
                      </a:endParaRPr>
                    </a:p>
                  </a:txBody>
                  <a:tcPr marL="67755" marR="67755" marT="45170" marB="45170" anchor="ctr">
                    <a:lnL>
                      <a:noFill/>
                    </a:lnL>
                    <a:lnR>
                      <a:noFill/>
                    </a:lnR>
                    <a:lnT>
                      <a:noFill/>
                    </a:lnT>
                    <a:lnB w="12700" cap="flat" cmpd="sng" algn="ctr">
                      <a:solidFill>
                        <a:srgbClr val="7030A0"/>
                      </a:solidFill>
                      <a:prstDash val="solid"/>
                      <a:round/>
                      <a:headEnd type="none" w="med" len="med"/>
                      <a:tailEnd type="none" w="med" len="med"/>
                    </a:lnB>
                    <a:solidFill>
                      <a:srgbClr val="FEE6F9"/>
                    </a:solidFill>
                  </a:tcPr>
                </a:tc>
                <a:tc>
                  <a:txBody>
                    <a:bodyPr/>
                    <a:lstStyle/>
                    <a:p>
                      <a:pPr algn="ctr">
                        <a:spcAft>
                          <a:spcPts val="0"/>
                        </a:spcAft>
                      </a:pPr>
                      <a:r>
                        <a:rPr lang="en-GB" sz="1100">
                          <a:solidFill>
                            <a:srgbClr val="000000"/>
                          </a:solidFill>
                          <a:effectLst/>
                          <a:latin typeface="Calibri Light" panose="020F0302020204030204" pitchFamily="34" charset="0"/>
                        </a:rPr>
                        <a:t>6</a:t>
                      </a:r>
                      <a:r>
                        <a:rPr lang="en-GB" sz="1100">
                          <a:effectLst/>
                          <a:latin typeface="Calibri Light" panose="020F0302020204030204" pitchFamily="34" charset="0"/>
                        </a:rPr>
                        <a:t> </a:t>
                      </a:r>
                      <a:endParaRPr lang="en-GB" sz="1100">
                        <a:effectLst/>
                        <a:latin typeface="Calibri" panose="020F0502020204030204" pitchFamily="34" charset="0"/>
                      </a:endParaRPr>
                    </a:p>
                  </a:txBody>
                  <a:tcPr marL="67755" marR="67755" marT="45170" marB="45170" anchor="ctr">
                    <a:lnL>
                      <a:noFill/>
                    </a:lnL>
                    <a:lnR>
                      <a:noFill/>
                    </a:lnR>
                    <a:lnT>
                      <a:noFill/>
                    </a:lnT>
                    <a:lnB w="12700" cap="flat" cmpd="sng" algn="ctr">
                      <a:solidFill>
                        <a:srgbClr val="7030A0"/>
                      </a:solidFill>
                      <a:prstDash val="solid"/>
                      <a:round/>
                      <a:headEnd type="none" w="med" len="med"/>
                      <a:tailEnd type="none" w="med" len="med"/>
                    </a:lnB>
                    <a:solidFill>
                      <a:srgbClr val="FEE6F9"/>
                    </a:solidFill>
                  </a:tcPr>
                </a:tc>
                <a:tc>
                  <a:txBody>
                    <a:bodyPr/>
                    <a:lstStyle/>
                    <a:p>
                      <a:pPr algn="ctr">
                        <a:spcAft>
                          <a:spcPts val="0"/>
                        </a:spcAft>
                      </a:pPr>
                      <a:r>
                        <a:rPr lang="en-GB" sz="1100">
                          <a:solidFill>
                            <a:srgbClr val="000000"/>
                          </a:solidFill>
                          <a:effectLst/>
                          <a:latin typeface="Calibri Light" panose="020F0302020204030204" pitchFamily="34" charset="0"/>
                        </a:rPr>
                        <a:t>7</a:t>
                      </a:r>
                      <a:r>
                        <a:rPr lang="en-GB" sz="1100">
                          <a:effectLst/>
                          <a:latin typeface="Calibri Light" panose="020F0302020204030204" pitchFamily="34" charset="0"/>
                        </a:rPr>
                        <a:t> </a:t>
                      </a:r>
                      <a:endParaRPr lang="en-GB" sz="1100">
                        <a:effectLst/>
                        <a:latin typeface="Calibri" panose="020F0502020204030204" pitchFamily="34" charset="0"/>
                      </a:endParaRPr>
                    </a:p>
                  </a:txBody>
                  <a:tcPr marL="67755" marR="67755" marT="45170" marB="45170" anchor="ctr">
                    <a:lnL>
                      <a:noFill/>
                    </a:lnL>
                    <a:lnR>
                      <a:noFill/>
                    </a:lnR>
                    <a:lnT>
                      <a:noFill/>
                    </a:lnT>
                    <a:lnB w="12700" cap="flat" cmpd="sng" algn="ctr">
                      <a:solidFill>
                        <a:srgbClr val="7030A0"/>
                      </a:solidFill>
                      <a:prstDash val="solid"/>
                      <a:round/>
                      <a:headEnd type="none" w="med" len="med"/>
                      <a:tailEnd type="none" w="med" len="med"/>
                    </a:lnB>
                    <a:solidFill>
                      <a:srgbClr val="FEE6F9"/>
                    </a:solidFill>
                  </a:tcPr>
                </a:tc>
                <a:tc>
                  <a:txBody>
                    <a:bodyPr/>
                    <a:lstStyle/>
                    <a:p>
                      <a:pPr algn="ctr">
                        <a:spcAft>
                          <a:spcPts val="0"/>
                        </a:spcAft>
                      </a:pPr>
                      <a:r>
                        <a:rPr lang="en-GB" sz="1100">
                          <a:solidFill>
                            <a:srgbClr val="000000"/>
                          </a:solidFill>
                          <a:effectLst/>
                          <a:latin typeface="Calibri Light" panose="020F0302020204030204" pitchFamily="34" charset="0"/>
                        </a:rPr>
                        <a:t>8</a:t>
                      </a:r>
                      <a:r>
                        <a:rPr lang="en-GB" sz="1100">
                          <a:effectLst/>
                          <a:latin typeface="Calibri Light" panose="020F0302020204030204" pitchFamily="34" charset="0"/>
                        </a:rPr>
                        <a:t> </a:t>
                      </a:r>
                      <a:endParaRPr lang="en-GB" sz="1100">
                        <a:effectLst/>
                        <a:latin typeface="Calibri" panose="020F0502020204030204" pitchFamily="34" charset="0"/>
                      </a:endParaRPr>
                    </a:p>
                  </a:txBody>
                  <a:tcPr marL="67755" marR="67755" marT="45170" marB="45170" anchor="ctr">
                    <a:lnL>
                      <a:noFill/>
                    </a:lnL>
                    <a:lnR>
                      <a:noFill/>
                    </a:lnR>
                    <a:lnT>
                      <a:noFill/>
                    </a:lnT>
                    <a:lnB w="12700" cap="flat" cmpd="sng" algn="ctr">
                      <a:solidFill>
                        <a:srgbClr val="7030A0"/>
                      </a:solidFill>
                      <a:prstDash val="solid"/>
                      <a:round/>
                      <a:headEnd type="none" w="med" len="med"/>
                      <a:tailEnd type="none" w="med" len="med"/>
                    </a:lnB>
                    <a:solidFill>
                      <a:srgbClr val="FEE6F9"/>
                    </a:solidFill>
                  </a:tcPr>
                </a:tc>
                <a:tc>
                  <a:txBody>
                    <a:bodyPr/>
                    <a:lstStyle/>
                    <a:p>
                      <a:pPr algn="ctr">
                        <a:spcAft>
                          <a:spcPts val="0"/>
                        </a:spcAft>
                      </a:pPr>
                      <a:r>
                        <a:rPr lang="en-GB" sz="1100">
                          <a:solidFill>
                            <a:srgbClr val="000000"/>
                          </a:solidFill>
                          <a:effectLst/>
                          <a:latin typeface="Calibri Light" panose="020F0302020204030204" pitchFamily="34" charset="0"/>
                        </a:rPr>
                        <a:t>9</a:t>
                      </a:r>
                      <a:r>
                        <a:rPr lang="en-GB" sz="1100">
                          <a:effectLst/>
                          <a:latin typeface="Calibri Light" panose="020F0302020204030204" pitchFamily="34" charset="0"/>
                        </a:rPr>
                        <a:t> </a:t>
                      </a:r>
                      <a:endParaRPr lang="en-GB" sz="1100">
                        <a:effectLst/>
                        <a:latin typeface="Calibri" panose="020F0502020204030204" pitchFamily="34" charset="0"/>
                      </a:endParaRPr>
                    </a:p>
                  </a:txBody>
                  <a:tcPr marL="67755" marR="67755" marT="45170" marB="45170" anchor="ctr">
                    <a:lnL>
                      <a:noFill/>
                    </a:lnL>
                    <a:lnR>
                      <a:noFill/>
                    </a:lnR>
                    <a:lnT>
                      <a:noFill/>
                    </a:lnT>
                    <a:lnB w="12700" cap="flat" cmpd="sng" algn="ctr">
                      <a:solidFill>
                        <a:srgbClr val="7030A0"/>
                      </a:solidFill>
                      <a:prstDash val="solid"/>
                      <a:round/>
                      <a:headEnd type="none" w="med" len="med"/>
                      <a:tailEnd type="none" w="med" len="med"/>
                    </a:lnB>
                    <a:solidFill>
                      <a:srgbClr val="FEE6F9"/>
                    </a:solidFill>
                  </a:tcPr>
                </a:tc>
                <a:tc>
                  <a:txBody>
                    <a:bodyPr/>
                    <a:lstStyle/>
                    <a:p>
                      <a:pPr algn="ctr">
                        <a:spcAft>
                          <a:spcPts val="0"/>
                        </a:spcAft>
                      </a:pPr>
                      <a:r>
                        <a:rPr lang="en-GB" sz="1100">
                          <a:solidFill>
                            <a:srgbClr val="000000"/>
                          </a:solidFill>
                          <a:effectLst/>
                          <a:latin typeface="Calibri Light" panose="020F0302020204030204" pitchFamily="34" charset="0"/>
                        </a:rPr>
                        <a:t>10</a:t>
                      </a:r>
                      <a:r>
                        <a:rPr lang="en-GB" sz="1100">
                          <a:effectLst/>
                          <a:latin typeface="Calibri Light" panose="020F0302020204030204" pitchFamily="34" charset="0"/>
                        </a:rPr>
                        <a:t> </a:t>
                      </a:r>
                      <a:endParaRPr lang="en-GB" sz="1100">
                        <a:effectLst/>
                        <a:latin typeface="Calibri" panose="020F0502020204030204" pitchFamily="34" charset="0"/>
                      </a:endParaRPr>
                    </a:p>
                    <a:p>
                      <a:pPr algn="ctr">
                        <a:spcAft>
                          <a:spcPts val="0"/>
                        </a:spcAft>
                      </a:pPr>
                      <a:r>
                        <a:rPr lang="en-GB" sz="1100">
                          <a:solidFill>
                            <a:srgbClr val="000000"/>
                          </a:solidFill>
                          <a:effectLst/>
                          <a:latin typeface="Calibri Light" panose="020F0302020204030204" pitchFamily="34" charset="0"/>
                        </a:rPr>
                        <a:t>Highest</a:t>
                      </a:r>
                      <a:r>
                        <a:rPr lang="en-GB" sz="1100">
                          <a:effectLst/>
                          <a:latin typeface="Calibri Light" panose="020F0302020204030204" pitchFamily="34" charset="0"/>
                        </a:rPr>
                        <a:t> </a:t>
                      </a:r>
                      <a:endParaRPr lang="en-GB" sz="1100">
                        <a:effectLst/>
                        <a:latin typeface="Calibri" panose="020F0502020204030204" pitchFamily="34" charset="0"/>
                      </a:endParaRPr>
                    </a:p>
                  </a:txBody>
                  <a:tcPr marL="67755" marR="67755" marT="45170" marB="45170" anchor="ctr">
                    <a:lnL>
                      <a:noFill/>
                    </a:lnL>
                    <a:lnR w="12700" cap="flat" cmpd="sng" algn="ctr">
                      <a:solidFill>
                        <a:srgbClr val="7030A0"/>
                      </a:solidFill>
                      <a:prstDash val="solid"/>
                      <a:round/>
                      <a:headEnd type="none" w="med" len="med"/>
                      <a:tailEnd type="none" w="med" len="med"/>
                    </a:lnR>
                    <a:lnT>
                      <a:noFill/>
                    </a:lnT>
                    <a:lnB w="12700" cap="flat" cmpd="sng" algn="ctr">
                      <a:solidFill>
                        <a:srgbClr val="7030A0"/>
                      </a:solidFill>
                      <a:prstDash val="solid"/>
                      <a:round/>
                      <a:headEnd type="none" w="med" len="med"/>
                      <a:tailEnd type="none" w="med" len="med"/>
                    </a:lnB>
                    <a:solidFill>
                      <a:srgbClr val="FEE6F9"/>
                    </a:solidFill>
                  </a:tcPr>
                </a:tc>
                <a:extLst>
                  <a:ext uri="{0D108BD9-81ED-4DB2-BD59-A6C34878D82A}">
                    <a16:rowId xmlns:a16="http://schemas.microsoft.com/office/drawing/2014/main" val="2002476367"/>
                  </a:ext>
                </a:extLst>
              </a:tr>
              <a:tr h="248538">
                <a:tc>
                  <a:txBody>
                    <a:bodyPr/>
                    <a:lstStyle/>
                    <a:p>
                      <a:pPr algn="ctr">
                        <a:spcAft>
                          <a:spcPts val="0"/>
                        </a:spcAft>
                      </a:pPr>
                      <a:r>
                        <a:rPr lang="en-GB" sz="1100" b="1">
                          <a:effectLst/>
                          <a:latin typeface="Calibri Light" panose="020F0302020204030204" pitchFamily="34" charset="0"/>
                        </a:rPr>
                        <a:t> </a:t>
                      </a:r>
                      <a:endParaRPr lang="en-GB" sz="1100">
                        <a:effectLst/>
                        <a:latin typeface="Calibri" panose="020F0502020204030204" pitchFamily="34" charset="0"/>
                      </a:endParaRPr>
                    </a:p>
                  </a:txBody>
                  <a:tcPr marL="67755" marR="67755" marT="45170" marB="45170" anchor="ctr">
                    <a:lnL w="12700" cap="flat" cmpd="sng" algn="ctr">
                      <a:solidFill>
                        <a:srgbClr val="7030A0"/>
                      </a:solidFill>
                      <a:prstDash val="solid"/>
                      <a:round/>
                      <a:headEnd type="none" w="med" len="med"/>
                      <a:tailEnd type="none" w="med" len="med"/>
                    </a:lnL>
                    <a:lnR>
                      <a:noFill/>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solidFill>
                      <a:srgbClr val="FFFFFF"/>
                    </a:solidFill>
                  </a:tcPr>
                </a:tc>
                <a:tc>
                  <a:txBody>
                    <a:bodyPr/>
                    <a:lstStyle/>
                    <a:p>
                      <a:pPr algn="ctr">
                        <a:spcAft>
                          <a:spcPts val="0"/>
                        </a:spcAft>
                      </a:pPr>
                      <a:r>
                        <a:rPr lang="en-GB" sz="1100">
                          <a:effectLst/>
                          <a:latin typeface="Calibri Light" panose="020F0302020204030204" pitchFamily="34" charset="0"/>
                        </a:rPr>
                        <a:t> </a:t>
                      </a:r>
                      <a:endParaRPr lang="en-GB" sz="1100">
                        <a:effectLst/>
                        <a:latin typeface="Calibri" panose="020F0502020204030204" pitchFamily="34" charset="0"/>
                      </a:endParaRPr>
                    </a:p>
                  </a:txBody>
                  <a:tcPr marL="67755" marR="67755" marT="45170" marB="45170" anchor="ctr">
                    <a:lnL>
                      <a:noFill/>
                    </a:lnL>
                    <a:lnR>
                      <a:noFill/>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solidFill>
                      <a:srgbClr val="FFFFFF"/>
                    </a:solidFill>
                  </a:tcPr>
                </a:tc>
                <a:tc>
                  <a:txBody>
                    <a:bodyPr/>
                    <a:lstStyle/>
                    <a:p>
                      <a:pPr algn="ctr">
                        <a:spcAft>
                          <a:spcPts val="0"/>
                        </a:spcAft>
                      </a:pPr>
                      <a:r>
                        <a:rPr lang="en-GB" sz="1100">
                          <a:effectLst/>
                          <a:latin typeface="Calibri Light" panose="020F0302020204030204" pitchFamily="34" charset="0"/>
                        </a:rPr>
                        <a:t> </a:t>
                      </a:r>
                      <a:endParaRPr lang="en-GB" sz="1100">
                        <a:effectLst/>
                        <a:latin typeface="Calibri" panose="020F0502020204030204" pitchFamily="34" charset="0"/>
                      </a:endParaRPr>
                    </a:p>
                  </a:txBody>
                  <a:tcPr marL="67755" marR="67755" marT="45170" marB="45170" anchor="ctr">
                    <a:lnL>
                      <a:noFill/>
                    </a:lnL>
                    <a:lnR>
                      <a:noFill/>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solidFill>
                      <a:srgbClr val="FFFFFF"/>
                    </a:solidFill>
                  </a:tcPr>
                </a:tc>
                <a:tc>
                  <a:txBody>
                    <a:bodyPr/>
                    <a:lstStyle/>
                    <a:p>
                      <a:pPr algn="ctr">
                        <a:spcAft>
                          <a:spcPts val="0"/>
                        </a:spcAft>
                      </a:pPr>
                      <a:r>
                        <a:rPr lang="en-GB" sz="1100">
                          <a:effectLst/>
                          <a:latin typeface="Calibri Light" panose="020F0302020204030204" pitchFamily="34" charset="0"/>
                        </a:rPr>
                        <a:t> </a:t>
                      </a:r>
                      <a:endParaRPr lang="en-GB" sz="1100">
                        <a:effectLst/>
                        <a:latin typeface="Calibri" panose="020F0502020204030204" pitchFamily="34" charset="0"/>
                      </a:endParaRPr>
                    </a:p>
                  </a:txBody>
                  <a:tcPr marL="67755" marR="67755" marT="45170" marB="45170" anchor="ctr">
                    <a:lnL>
                      <a:noFill/>
                    </a:lnL>
                    <a:lnR>
                      <a:noFill/>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solidFill>
                      <a:srgbClr val="FFFFFF"/>
                    </a:solidFill>
                  </a:tcPr>
                </a:tc>
                <a:tc>
                  <a:txBody>
                    <a:bodyPr/>
                    <a:lstStyle/>
                    <a:p>
                      <a:pPr algn="ctr">
                        <a:spcAft>
                          <a:spcPts val="0"/>
                        </a:spcAft>
                      </a:pPr>
                      <a:r>
                        <a:rPr lang="en-GB" sz="1100">
                          <a:effectLst/>
                          <a:latin typeface="Calibri Light" panose="020F0302020204030204" pitchFamily="34" charset="0"/>
                        </a:rPr>
                        <a:t> </a:t>
                      </a:r>
                      <a:endParaRPr lang="en-GB" sz="1100">
                        <a:effectLst/>
                        <a:latin typeface="Calibri" panose="020F0502020204030204" pitchFamily="34" charset="0"/>
                      </a:endParaRPr>
                    </a:p>
                  </a:txBody>
                  <a:tcPr marL="67755" marR="67755" marT="45170" marB="45170" anchor="ctr">
                    <a:lnL>
                      <a:noFill/>
                    </a:lnL>
                    <a:lnR>
                      <a:noFill/>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solidFill>
                      <a:srgbClr val="FFFFFF"/>
                    </a:solidFill>
                  </a:tcPr>
                </a:tc>
                <a:tc gridSpan="2">
                  <a:txBody>
                    <a:bodyPr/>
                    <a:lstStyle/>
                    <a:p>
                      <a:pPr algn="ctr">
                        <a:spcAft>
                          <a:spcPts val="0"/>
                        </a:spcAft>
                      </a:pPr>
                      <a:r>
                        <a:rPr lang="en-GB" sz="1100">
                          <a:effectLst/>
                          <a:latin typeface="Calibri Light" panose="020F0302020204030204" pitchFamily="34" charset="0"/>
                        </a:rPr>
                        <a:t> </a:t>
                      </a:r>
                      <a:endParaRPr lang="en-GB" sz="1100">
                        <a:effectLst/>
                        <a:latin typeface="Calibri" panose="020F0502020204030204" pitchFamily="34" charset="0"/>
                      </a:endParaRPr>
                    </a:p>
                  </a:txBody>
                  <a:tcPr marL="67755" marR="67755" marT="45170" marB="45170" anchor="ctr">
                    <a:lnL>
                      <a:noFill/>
                    </a:lnL>
                    <a:lnR>
                      <a:noFill/>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solidFill>
                      <a:srgbClr val="FFFFFF"/>
                    </a:solidFill>
                  </a:tcPr>
                </a:tc>
                <a:tc hMerge="1">
                  <a:txBody>
                    <a:bodyPr/>
                    <a:lstStyle/>
                    <a:p>
                      <a:pPr algn="ctr">
                        <a:spcAft>
                          <a:spcPts val="0"/>
                        </a:spcAft>
                      </a:pPr>
                      <a:r>
                        <a:rPr lang="en-GB" sz="1100">
                          <a:effectLst/>
                          <a:latin typeface="Calibri Light" panose="020F0302020204030204" pitchFamily="34" charset="0"/>
                        </a:rPr>
                        <a:t> </a:t>
                      </a:r>
                      <a:endParaRPr lang="en-GB" sz="1100">
                        <a:effectLst/>
                        <a:latin typeface="Calibri" panose="020F0502020204030204" pitchFamily="34" charset="0"/>
                      </a:endParaRPr>
                    </a:p>
                  </a:txBody>
                  <a:tcPr marL="67755" marR="67755" marT="45170" marB="45170" anchor="ctr">
                    <a:lnL>
                      <a:noFill/>
                    </a:lnL>
                    <a:lnR>
                      <a:noFill/>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solidFill>
                      <a:srgbClr val="FFFFFF"/>
                    </a:solidFill>
                  </a:tcPr>
                </a:tc>
                <a:tc>
                  <a:txBody>
                    <a:bodyPr/>
                    <a:lstStyle/>
                    <a:p>
                      <a:pPr algn="ctr">
                        <a:spcAft>
                          <a:spcPts val="0"/>
                        </a:spcAft>
                      </a:pPr>
                      <a:r>
                        <a:rPr lang="en-GB" sz="1100">
                          <a:effectLst/>
                          <a:latin typeface="Calibri Light" panose="020F0302020204030204" pitchFamily="34" charset="0"/>
                        </a:rPr>
                        <a:t> </a:t>
                      </a:r>
                      <a:endParaRPr lang="en-GB" sz="1100">
                        <a:effectLst/>
                        <a:latin typeface="Calibri" panose="020F0502020204030204" pitchFamily="34" charset="0"/>
                      </a:endParaRPr>
                    </a:p>
                  </a:txBody>
                  <a:tcPr marL="67755" marR="67755" marT="45170" marB="45170" anchor="ctr">
                    <a:lnL>
                      <a:noFill/>
                    </a:lnL>
                    <a:lnR>
                      <a:noFill/>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solidFill>
                      <a:srgbClr val="FFFFFF"/>
                    </a:solidFill>
                  </a:tcPr>
                </a:tc>
                <a:tc>
                  <a:txBody>
                    <a:bodyPr/>
                    <a:lstStyle/>
                    <a:p>
                      <a:pPr algn="ctr">
                        <a:spcAft>
                          <a:spcPts val="0"/>
                        </a:spcAft>
                      </a:pPr>
                      <a:r>
                        <a:rPr lang="en-GB" sz="1100">
                          <a:effectLst/>
                          <a:latin typeface="Calibri Light" panose="020F0302020204030204" pitchFamily="34" charset="0"/>
                        </a:rPr>
                        <a:t> </a:t>
                      </a:r>
                      <a:endParaRPr lang="en-GB" sz="1100">
                        <a:effectLst/>
                        <a:latin typeface="Calibri" panose="020F0502020204030204" pitchFamily="34" charset="0"/>
                      </a:endParaRPr>
                    </a:p>
                  </a:txBody>
                  <a:tcPr marL="67755" marR="67755" marT="45170" marB="45170" anchor="ctr">
                    <a:lnL>
                      <a:noFill/>
                    </a:lnL>
                    <a:lnR>
                      <a:noFill/>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solidFill>
                      <a:srgbClr val="FFFFFF"/>
                    </a:solidFill>
                  </a:tcPr>
                </a:tc>
                <a:tc>
                  <a:txBody>
                    <a:bodyPr/>
                    <a:lstStyle/>
                    <a:p>
                      <a:pPr algn="ctr">
                        <a:spcAft>
                          <a:spcPts val="0"/>
                        </a:spcAft>
                      </a:pPr>
                      <a:r>
                        <a:rPr lang="en-GB" sz="1100">
                          <a:effectLst/>
                          <a:latin typeface="Calibri Light" panose="020F0302020204030204" pitchFamily="34" charset="0"/>
                        </a:rPr>
                        <a:t> </a:t>
                      </a:r>
                      <a:endParaRPr lang="en-GB" sz="1100">
                        <a:effectLst/>
                        <a:latin typeface="Calibri" panose="020F0502020204030204" pitchFamily="34" charset="0"/>
                      </a:endParaRPr>
                    </a:p>
                  </a:txBody>
                  <a:tcPr marL="67755" marR="67755" marT="45170" marB="45170" anchor="ctr">
                    <a:lnL>
                      <a:noFill/>
                    </a:lnL>
                    <a:lnR>
                      <a:noFill/>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solidFill>
                      <a:srgbClr val="FFFFFF"/>
                    </a:solidFill>
                  </a:tcPr>
                </a:tc>
                <a:tc>
                  <a:txBody>
                    <a:bodyPr/>
                    <a:lstStyle/>
                    <a:p>
                      <a:pPr algn="ctr">
                        <a:spcAft>
                          <a:spcPts val="0"/>
                        </a:spcAft>
                      </a:pPr>
                      <a:r>
                        <a:rPr lang="en-GB" sz="1100">
                          <a:effectLst/>
                          <a:latin typeface="Calibri Light" panose="020F0302020204030204" pitchFamily="34" charset="0"/>
                        </a:rPr>
                        <a:t> </a:t>
                      </a:r>
                      <a:endParaRPr lang="en-GB" sz="1100">
                        <a:effectLst/>
                        <a:latin typeface="Calibri" panose="020F0502020204030204" pitchFamily="34" charset="0"/>
                      </a:endParaRPr>
                    </a:p>
                  </a:txBody>
                  <a:tcPr marL="67755" marR="67755" marT="45170" marB="45170" anchor="ctr">
                    <a:lnL>
                      <a:noFill/>
                    </a:lnL>
                    <a:lnR>
                      <a:noFill/>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solidFill>
                      <a:srgbClr val="FFFFFF"/>
                    </a:solidFill>
                  </a:tcPr>
                </a:tc>
                <a:tc>
                  <a:txBody>
                    <a:bodyPr/>
                    <a:lstStyle/>
                    <a:p>
                      <a:pPr algn="ctr">
                        <a:spcAft>
                          <a:spcPts val="0"/>
                        </a:spcAft>
                      </a:pPr>
                      <a:r>
                        <a:rPr lang="en-GB" sz="1100">
                          <a:effectLst/>
                          <a:latin typeface="Calibri Light" panose="020F0302020204030204" pitchFamily="34" charset="0"/>
                        </a:rPr>
                        <a:t> </a:t>
                      </a:r>
                      <a:endParaRPr lang="en-GB" sz="1100">
                        <a:effectLst/>
                        <a:latin typeface="Calibri" panose="020F0502020204030204" pitchFamily="34" charset="0"/>
                      </a:endParaRPr>
                    </a:p>
                  </a:txBody>
                  <a:tcPr marL="67755" marR="67755" marT="45170" marB="45170" anchor="ctr">
                    <a:lnL>
                      <a:noFill/>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solidFill>
                      <a:srgbClr val="FFFFFF"/>
                    </a:solidFill>
                  </a:tcPr>
                </a:tc>
                <a:extLst>
                  <a:ext uri="{0D108BD9-81ED-4DB2-BD59-A6C34878D82A}">
                    <a16:rowId xmlns:a16="http://schemas.microsoft.com/office/drawing/2014/main" val="1705601720"/>
                  </a:ext>
                </a:extLst>
              </a:tr>
              <a:tr h="439407">
                <a:tc>
                  <a:txBody>
                    <a:bodyPr/>
                    <a:lstStyle/>
                    <a:p>
                      <a:pPr algn="ctr">
                        <a:spcAft>
                          <a:spcPts val="0"/>
                        </a:spcAft>
                      </a:pPr>
                      <a:r>
                        <a:rPr lang="en-GB" sz="1200" b="1">
                          <a:solidFill>
                            <a:srgbClr val="000000"/>
                          </a:solidFill>
                          <a:effectLst/>
                          <a:latin typeface="Calibri Light" panose="020F0302020204030204" pitchFamily="34" charset="0"/>
                        </a:rPr>
                        <a:t>2</a:t>
                      </a:r>
                      <a:r>
                        <a:rPr lang="en-GB" sz="1200" b="1">
                          <a:effectLst/>
                          <a:latin typeface="Calibri Light" panose="020F0302020204030204" pitchFamily="34" charset="0"/>
                        </a:rPr>
                        <a:t> </a:t>
                      </a:r>
                      <a:endParaRPr lang="en-GB" sz="1100">
                        <a:effectLst/>
                        <a:latin typeface="Calibri" panose="020F0502020204030204" pitchFamily="34" charset="0"/>
                      </a:endParaRPr>
                    </a:p>
                  </a:txBody>
                  <a:tcPr marL="67755" marR="67755" marT="45170" marB="45170" anchor="ctr">
                    <a:lnL w="12700" cap="flat" cmpd="sng" algn="ctr">
                      <a:solidFill>
                        <a:srgbClr val="7030A0"/>
                      </a:solidFill>
                      <a:prstDash val="solid"/>
                      <a:round/>
                      <a:headEnd type="none" w="med" len="med"/>
                      <a:tailEnd type="none" w="med" len="med"/>
                    </a:lnL>
                    <a:lnR>
                      <a:noFill/>
                    </a:lnR>
                    <a:lnT w="12700" cap="flat" cmpd="sng" algn="ctr">
                      <a:solidFill>
                        <a:srgbClr val="7030A0"/>
                      </a:solidFill>
                      <a:prstDash val="solid"/>
                      <a:round/>
                      <a:headEnd type="none" w="med" len="med"/>
                      <a:tailEnd type="none" w="med" len="med"/>
                    </a:lnT>
                    <a:lnB>
                      <a:noFill/>
                    </a:lnB>
                    <a:solidFill>
                      <a:srgbClr val="FEE6F9"/>
                    </a:solidFill>
                  </a:tcPr>
                </a:tc>
                <a:tc gridSpan="11">
                  <a:txBody>
                    <a:bodyPr/>
                    <a:lstStyle/>
                    <a:p>
                      <a:pPr algn="ctr">
                        <a:spcAft>
                          <a:spcPts val="0"/>
                        </a:spcAft>
                      </a:pPr>
                      <a:r>
                        <a:rPr lang="en-US" sz="1200" b="1">
                          <a:solidFill>
                            <a:srgbClr val="000000"/>
                          </a:solidFill>
                          <a:effectLst/>
                          <a:latin typeface="Calibri Light" panose="020F0302020204030204" pitchFamily="34" charset="0"/>
                        </a:rPr>
                        <a:t>Providing a brief compassionate frontline response to someone in distress</a:t>
                      </a:r>
                      <a:r>
                        <a:rPr lang="en-US" sz="1200">
                          <a:effectLst/>
                          <a:latin typeface="Calibri Light" panose="020F0302020204030204" pitchFamily="34" charset="0"/>
                        </a:rPr>
                        <a:t> </a:t>
                      </a:r>
                      <a:endParaRPr lang="en-US" sz="1100">
                        <a:effectLst/>
                        <a:latin typeface="Calibri" panose="020F0502020204030204" pitchFamily="34" charset="0"/>
                      </a:endParaRPr>
                    </a:p>
                  </a:txBody>
                  <a:tcPr marL="67755" marR="67755" marT="45170" marB="45170" anchor="ctr">
                    <a:lnL>
                      <a:noFill/>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a:noFill/>
                    </a:lnB>
                    <a:solidFill>
                      <a:srgbClr val="FEE6F9"/>
                    </a:solidFill>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extLst>
                  <a:ext uri="{0D108BD9-81ED-4DB2-BD59-A6C34878D82A}">
                    <a16:rowId xmlns:a16="http://schemas.microsoft.com/office/drawing/2014/main" val="3505060725"/>
                  </a:ext>
                </a:extLst>
              </a:tr>
              <a:tr h="571547">
                <a:tc>
                  <a:txBody>
                    <a:bodyPr/>
                    <a:lstStyle/>
                    <a:p>
                      <a:pPr algn="ctr">
                        <a:spcAft>
                          <a:spcPts val="0"/>
                        </a:spcAft>
                      </a:pPr>
                      <a:r>
                        <a:rPr lang="en-GB" sz="1100" b="1">
                          <a:effectLst/>
                          <a:latin typeface="Calibri Light" panose="020F0302020204030204" pitchFamily="34" charset="0"/>
                        </a:rPr>
                        <a:t> </a:t>
                      </a:r>
                      <a:endParaRPr lang="en-GB" sz="1100">
                        <a:effectLst/>
                        <a:latin typeface="Calibri" panose="020F0502020204030204" pitchFamily="34" charset="0"/>
                      </a:endParaRPr>
                    </a:p>
                  </a:txBody>
                  <a:tcPr marL="67755" marR="67755" marT="45170" marB="45170" anchor="ctr">
                    <a:lnL w="12700" cap="flat" cmpd="sng" algn="ctr">
                      <a:solidFill>
                        <a:srgbClr val="7030A0"/>
                      </a:solidFill>
                      <a:prstDash val="solid"/>
                      <a:round/>
                      <a:headEnd type="none" w="med" len="med"/>
                      <a:tailEnd type="none" w="med" len="med"/>
                    </a:lnL>
                    <a:lnR>
                      <a:noFill/>
                    </a:lnR>
                    <a:lnT>
                      <a:noFill/>
                    </a:lnT>
                    <a:lnB w="12700" cap="flat" cmpd="sng" algn="ctr">
                      <a:solidFill>
                        <a:srgbClr val="7030A0"/>
                      </a:solidFill>
                      <a:prstDash val="solid"/>
                      <a:round/>
                      <a:headEnd type="none" w="med" len="med"/>
                      <a:tailEnd type="none" w="med" len="med"/>
                    </a:lnB>
                    <a:solidFill>
                      <a:srgbClr val="FEE6F9"/>
                    </a:solidFill>
                  </a:tcPr>
                </a:tc>
                <a:tc>
                  <a:txBody>
                    <a:bodyPr/>
                    <a:lstStyle/>
                    <a:p>
                      <a:pPr algn="ctr">
                        <a:spcAft>
                          <a:spcPts val="0"/>
                        </a:spcAft>
                      </a:pPr>
                      <a:r>
                        <a:rPr lang="en-GB" sz="1100">
                          <a:solidFill>
                            <a:srgbClr val="000000"/>
                          </a:solidFill>
                          <a:effectLst/>
                          <a:latin typeface="Calibri Light" panose="020F0302020204030204" pitchFamily="34" charset="0"/>
                        </a:rPr>
                        <a:t>1</a:t>
                      </a:r>
                      <a:r>
                        <a:rPr lang="en-GB" sz="1100">
                          <a:effectLst/>
                          <a:latin typeface="Calibri Light" panose="020F0302020204030204" pitchFamily="34" charset="0"/>
                        </a:rPr>
                        <a:t> </a:t>
                      </a:r>
                      <a:endParaRPr lang="en-GB" sz="1100">
                        <a:effectLst/>
                        <a:latin typeface="Calibri" panose="020F0502020204030204" pitchFamily="34" charset="0"/>
                      </a:endParaRPr>
                    </a:p>
                    <a:p>
                      <a:pPr algn="ctr">
                        <a:spcAft>
                          <a:spcPts val="0"/>
                        </a:spcAft>
                      </a:pPr>
                      <a:r>
                        <a:rPr lang="en-GB" sz="1100">
                          <a:solidFill>
                            <a:srgbClr val="000000"/>
                          </a:solidFill>
                          <a:effectLst/>
                          <a:latin typeface="Calibri Light" panose="020F0302020204030204" pitchFamily="34" charset="0"/>
                        </a:rPr>
                        <a:t>Lowest</a:t>
                      </a:r>
                      <a:r>
                        <a:rPr lang="en-GB" sz="1100">
                          <a:effectLst/>
                          <a:latin typeface="Calibri Light" panose="020F0302020204030204" pitchFamily="34" charset="0"/>
                        </a:rPr>
                        <a:t> </a:t>
                      </a:r>
                      <a:endParaRPr lang="en-GB" sz="1100">
                        <a:effectLst/>
                        <a:latin typeface="Calibri" panose="020F0502020204030204" pitchFamily="34" charset="0"/>
                      </a:endParaRPr>
                    </a:p>
                  </a:txBody>
                  <a:tcPr marL="67755" marR="67755" marT="45170" marB="45170" anchor="ctr">
                    <a:lnL>
                      <a:noFill/>
                    </a:lnL>
                    <a:lnR>
                      <a:noFill/>
                    </a:lnR>
                    <a:lnT>
                      <a:noFill/>
                    </a:lnT>
                    <a:lnB w="12700" cap="flat" cmpd="sng" algn="ctr">
                      <a:solidFill>
                        <a:srgbClr val="7030A0"/>
                      </a:solidFill>
                      <a:prstDash val="solid"/>
                      <a:round/>
                      <a:headEnd type="none" w="med" len="med"/>
                      <a:tailEnd type="none" w="med" len="med"/>
                    </a:lnB>
                    <a:solidFill>
                      <a:srgbClr val="FEE6F9"/>
                    </a:solidFill>
                  </a:tcPr>
                </a:tc>
                <a:tc>
                  <a:txBody>
                    <a:bodyPr/>
                    <a:lstStyle/>
                    <a:p>
                      <a:pPr algn="ctr">
                        <a:spcAft>
                          <a:spcPts val="0"/>
                        </a:spcAft>
                      </a:pPr>
                      <a:r>
                        <a:rPr lang="en-GB" sz="1100">
                          <a:solidFill>
                            <a:srgbClr val="000000"/>
                          </a:solidFill>
                          <a:effectLst/>
                          <a:latin typeface="Calibri Light" panose="020F0302020204030204" pitchFamily="34" charset="0"/>
                        </a:rPr>
                        <a:t>2</a:t>
                      </a:r>
                      <a:r>
                        <a:rPr lang="en-GB" sz="1100">
                          <a:effectLst/>
                          <a:latin typeface="Calibri Light" panose="020F0302020204030204" pitchFamily="34" charset="0"/>
                        </a:rPr>
                        <a:t> </a:t>
                      </a:r>
                      <a:endParaRPr lang="en-GB" sz="1100">
                        <a:effectLst/>
                        <a:latin typeface="Calibri" panose="020F0502020204030204" pitchFamily="34" charset="0"/>
                      </a:endParaRPr>
                    </a:p>
                  </a:txBody>
                  <a:tcPr marL="67755" marR="67755" marT="45170" marB="45170" anchor="ctr">
                    <a:lnL>
                      <a:noFill/>
                    </a:lnL>
                    <a:lnR>
                      <a:noFill/>
                    </a:lnR>
                    <a:lnT>
                      <a:noFill/>
                    </a:lnT>
                    <a:lnB w="12700" cap="flat" cmpd="sng" algn="ctr">
                      <a:solidFill>
                        <a:srgbClr val="7030A0"/>
                      </a:solidFill>
                      <a:prstDash val="solid"/>
                      <a:round/>
                      <a:headEnd type="none" w="med" len="med"/>
                      <a:tailEnd type="none" w="med" len="med"/>
                    </a:lnB>
                    <a:solidFill>
                      <a:srgbClr val="FEE6F9"/>
                    </a:solidFill>
                  </a:tcPr>
                </a:tc>
                <a:tc>
                  <a:txBody>
                    <a:bodyPr/>
                    <a:lstStyle/>
                    <a:p>
                      <a:pPr algn="ctr">
                        <a:spcAft>
                          <a:spcPts val="0"/>
                        </a:spcAft>
                      </a:pPr>
                      <a:r>
                        <a:rPr lang="en-GB" sz="1100">
                          <a:solidFill>
                            <a:srgbClr val="000000"/>
                          </a:solidFill>
                          <a:effectLst/>
                          <a:latin typeface="Calibri Light" panose="020F0302020204030204" pitchFamily="34" charset="0"/>
                        </a:rPr>
                        <a:t>3</a:t>
                      </a:r>
                      <a:r>
                        <a:rPr lang="en-GB" sz="1100">
                          <a:effectLst/>
                          <a:latin typeface="Calibri Light" panose="020F0302020204030204" pitchFamily="34" charset="0"/>
                        </a:rPr>
                        <a:t> </a:t>
                      </a:r>
                      <a:endParaRPr lang="en-GB" sz="1100">
                        <a:effectLst/>
                        <a:latin typeface="Calibri" panose="020F0502020204030204" pitchFamily="34" charset="0"/>
                      </a:endParaRPr>
                    </a:p>
                  </a:txBody>
                  <a:tcPr marL="67755" marR="67755" marT="45170" marB="45170" anchor="ctr">
                    <a:lnL>
                      <a:noFill/>
                    </a:lnL>
                    <a:lnR>
                      <a:noFill/>
                    </a:lnR>
                    <a:lnT>
                      <a:noFill/>
                    </a:lnT>
                    <a:lnB w="12700" cap="flat" cmpd="sng" algn="ctr">
                      <a:solidFill>
                        <a:srgbClr val="7030A0"/>
                      </a:solidFill>
                      <a:prstDash val="solid"/>
                      <a:round/>
                      <a:headEnd type="none" w="med" len="med"/>
                      <a:tailEnd type="none" w="med" len="med"/>
                    </a:lnB>
                    <a:solidFill>
                      <a:srgbClr val="FEE6F9"/>
                    </a:solidFill>
                  </a:tcPr>
                </a:tc>
                <a:tc>
                  <a:txBody>
                    <a:bodyPr/>
                    <a:lstStyle/>
                    <a:p>
                      <a:pPr algn="ctr">
                        <a:spcAft>
                          <a:spcPts val="0"/>
                        </a:spcAft>
                      </a:pPr>
                      <a:r>
                        <a:rPr lang="en-GB" sz="1100">
                          <a:solidFill>
                            <a:srgbClr val="000000"/>
                          </a:solidFill>
                          <a:effectLst/>
                          <a:latin typeface="Calibri Light" panose="020F0302020204030204" pitchFamily="34" charset="0"/>
                        </a:rPr>
                        <a:t>4</a:t>
                      </a:r>
                      <a:r>
                        <a:rPr lang="en-GB" sz="1100">
                          <a:effectLst/>
                          <a:latin typeface="Calibri Light" panose="020F0302020204030204" pitchFamily="34" charset="0"/>
                        </a:rPr>
                        <a:t> </a:t>
                      </a:r>
                      <a:endParaRPr lang="en-GB" sz="1100">
                        <a:effectLst/>
                        <a:latin typeface="Calibri" panose="020F0502020204030204" pitchFamily="34" charset="0"/>
                      </a:endParaRPr>
                    </a:p>
                  </a:txBody>
                  <a:tcPr marL="67755" marR="67755" marT="45170" marB="45170" anchor="ctr">
                    <a:lnL>
                      <a:noFill/>
                    </a:lnL>
                    <a:lnR>
                      <a:noFill/>
                    </a:lnR>
                    <a:lnT>
                      <a:noFill/>
                    </a:lnT>
                    <a:lnB w="12700" cap="flat" cmpd="sng" algn="ctr">
                      <a:solidFill>
                        <a:srgbClr val="7030A0"/>
                      </a:solidFill>
                      <a:prstDash val="solid"/>
                      <a:round/>
                      <a:headEnd type="none" w="med" len="med"/>
                      <a:tailEnd type="none" w="med" len="med"/>
                    </a:lnB>
                    <a:solidFill>
                      <a:srgbClr val="FEE6F9"/>
                    </a:solidFill>
                  </a:tcPr>
                </a:tc>
                <a:tc>
                  <a:txBody>
                    <a:bodyPr/>
                    <a:lstStyle/>
                    <a:p>
                      <a:pPr algn="ctr">
                        <a:spcAft>
                          <a:spcPts val="0"/>
                        </a:spcAft>
                      </a:pPr>
                      <a:r>
                        <a:rPr lang="en-GB" sz="1100">
                          <a:solidFill>
                            <a:srgbClr val="000000"/>
                          </a:solidFill>
                          <a:effectLst/>
                          <a:latin typeface="Calibri Light" panose="020F0302020204030204" pitchFamily="34" charset="0"/>
                        </a:rPr>
                        <a:t>5</a:t>
                      </a:r>
                      <a:r>
                        <a:rPr lang="en-GB" sz="1100">
                          <a:effectLst/>
                          <a:latin typeface="Calibri Light" panose="020F0302020204030204" pitchFamily="34" charset="0"/>
                        </a:rPr>
                        <a:t> </a:t>
                      </a:r>
                      <a:endParaRPr lang="en-GB" sz="1100">
                        <a:effectLst/>
                        <a:latin typeface="Calibri" panose="020F0502020204030204" pitchFamily="34" charset="0"/>
                      </a:endParaRPr>
                    </a:p>
                  </a:txBody>
                  <a:tcPr marL="67755" marR="67755" marT="45170" marB="45170" anchor="ctr">
                    <a:lnL>
                      <a:noFill/>
                    </a:lnL>
                    <a:lnR>
                      <a:noFill/>
                    </a:lnR>
                    <a:lnT>
                      <a:noFill/>
                    </a:lnT>
                    <a:lnB w="12700" cap="flat" cmpd="sng" algn="ctr">
                      <a:solidFill>
                        <a:srgbClr val="7030A0"/>
                      </a:solidFill>
                      <a:prstDash val="solid"/>
                      <a:round/>
                      <a:headEnd type="none" w="med" len="med"/>
                      <a:tailEnd type="none" w="med" len="med"/>
                    </a:lnB>
                    <a:solidFill>
                      <a:srgbClr val="FEE6F9"/>
                    </a:solidFill>
                  </a:tcPr>
                </a:tc>
                <a:tc gridSpan="2">
                  <a:txBody>
                    <a:bodyPr/>
                    <a:lstStyle/>
                    <a:p>
                      <a:pPr algn="ctr">
                        <a:spcAft>
                          <a:spcPts val="0"/>
                        </a:spcAft>
                      </a:pPr>
                      <a:r>
                        <a:rPr lang="en-GB" sz="1100">
                          <a:solidFill>
                            <a:srgbClr val="000000"/>
                          </a:solidFill>
                          <a:effectLst/>
                          <a:latin typeface="Calibri Light" panose="020F0302020204030204" pitchFamily="34" charset="0"/>
                        </a:rPr>
                        <a:t>6</a:t>
                      </a:r>
                      <a:r>
                        <a:rPr lang="en-GB" sz="1100">
                          <a:effectLst/>
                          <a:latin typeface="Calibri Light" panose="020F0302020204030204" pitchFamily="34" charset="0"/>
                        </a:rPr>
                        <a:t> </a:t>
                      </a:r>
                      <a:endParaRPr lang="en-GB" sz="1100">
                        <a:effectLst/>
                        <a:latin typeface="Calibri" panose="020F0502020204030204" pitchFamily="34" charset="0"/>
                      </a:endParaRPr>
                    </a:p>
                  </a:txBody>
                  <a:tcPr marL="67755" marR="67755" marT="45170" marB="45170" anchor="ctr">
                    <a:lnL>
                      <a:noFill/>
                    </a:lnL>
                    <a:lnR>
                      <a:noFill/>
                    </a:lnR>
                    <a:lnT>
                      <a:noFill/>
                    </a:lnT>
                    <a:lnB w="12700" cap="flat" cmpd="sng" algn="ctr">
                      <a:solidFill>
                        <a:srgbClr val="7030A0"/>
                      </a:solidFill>
                      <a:prstDash val="solid"/>
                      <a:round/>
                      <a:headEnd type="none" w="med" len="med"/>
                      <a:tailEnd type="none" w="med" len="med"/>
                    </a:lnB>
                    <a:solidFill>
                      <a:srgbClr val="FEE6F9"/>
                    </a:solidFill>
                  </a:tcPr>
                </a:tc>
                <a:tc hMerge="1">
                  <a:txBody>
                    <a:bodyPr/>
                    <a:lstStyle/>
                    <a:p>
                      <a:pPr algn="ctr">
                        <a:spcAft>
                          <a:spcPts val="0"/>
                        </a:spcAft>
                      </a:pPr>
                      <a:endParaRPr lang="en-GB" sz="1100">
                        <a:effectLst/>
                        <a:latin typeface="Calibri" panose="020F0502020204030204" pitchFamily="34" charset="0"/>
                      </a:endParaRPr>
                    </a:p>
                  </a:txBody>
                  <a:tcPr marL="67755" marR="67755" marT="45170" marB="45170" anchor="ctr">
                    <a:lnL>
                      <a:noFill/>
                    </a:lnL>
                    <a:lnR>
                      <a:noFill/>
                    </a:lnR>
                    <a:lnT>
                      <a:noFill/>
                    </a:lnT>
                    <a:lnB w="12700" cap="flat" cmpd="sng" algn="ctr">
                      <a:solidFill>
                        <a:srgbClr val="7030A0"/>
                      </a:solidFill>
                      <a:prstDash val="solid"/>
                      <a:round/>
                      <a:headEnd type="none" w="med" len="med"/>
                      <a:tailEnd type="none" w="med" len="med"/>
                    </a:lnB>
                    <a:solidFill>
                      <a:srgbClr val="FEE6F9"/>
                    </a:solidFill>
                  </a:tcPr>
                </a:tc>
                <a:tc>
                  <a:txBody>
                    <a:bodyPr/>
                    <a:lstStyle/>
                    <a:p>
                      <a:pPr algn="ctr">
                        <a:spcAft>
                          <a:spcPts val="0"/>
                        </a:spcAft>
                      </a:pPr>
                      <a:r>
                        <a:rPr lang="en-GB" sz="1100">
                          <a:solidFill>
                            <a:srgbClr val="000000"/>
                          </a:solidFill>
                          <a:effectLst/>
                          <a:latin typeface="Calibri Light" panose="020F0302020204030204" pitchFamily="34" charset="0"/>
                        </a:rPr>
                        <a:t>7</a:t>
                      </a:r>
                      <a:r>
                        <a:rPr lang="en-GB" sz="1100">
                          <a:effectLst/>
                          <a:latin typeface="Calibri Light" panose="020F0302020204030204" pitchFamily="34" charset="0"/>
                        </a:rPr>
                        <a:t> </a:t>
                      </a:r>
                      <a:endParaRPr lang="en-GB" sz="1100">
                        <a:effectLst/>
                        <a:latin typeface="Calibri" panose="020F0502020204030204" pitchFamily="34" charset="0"/>
                      </a:endParaRPr>
                    </a:p>
                  </a:txBody>
                  <a:tcPr marL="67755" marR="67755" marT="45170" marB="45170" anchor="ctr">
                    <a:lnL>
                      <a:noFill/>
                    </a:lnL>
                    <a:lnR>
                      <a:noFill/>
                    </a:lnR>
                    <a:lnT>
                      <a:noFill/>
                    </a:lnT>
                    <a:lnB w="12700" cap="flat" cmpd="sng" algn="ctr">
                      <a:solidFill>
                        <a:srgbClr val="7030A0"/>
                      </a:solidFill>
                      <a:prstDash val="solid"/>
                      <a:round/>
                      <a:headEnd type="none" w="med" len="med"/>
                      <a:tailEnd type="none" w="med" len="med"/>
                    </a:lnB>
                    <a:solidFill>
                      <a:srgbClr val="FEE6F9"/>
                    </a:solidFill>
                  </a:tcPr>
                </a:tc>
                <a:tc>
                  <a:txBody>
                    <a:bodyPr/>
                    <a:lstStyle/>
                    <a:p>
                      <a:pPr algn="ctr">
                        <a:spcAft>
                          <a:spcPts val="0"/>
                        </a:spcAft>
                      </a:pPr>
                      <a:r>
                        <a:rPr lang="en-GB" sz="1100">
                          <a:solidFill>
                            <a:srgbClr val="000000"/>
                          </a:solidFill>
                          <a:effectLst/>
                          <a:latin typeface="Calibri Light" panose="020F0302020204030204" pitchFamily="34" charset="0"/>
                        </a:rPr>
                        <a:t>8</a:t>
                      </a:r>
                      <a:r>
                        <a:rPr lang="en-GB" sz="1100">
                          <a:effectLst/>
                          <a:latin typeface="Calibri Light" panose="020F0302020204030204" pitchFamily="34" charset="0"/>
                        </a:rPr>
                        <a:t> </a:t>
                      </a:r>
                      <a:endParaRPr lang="en-GB" sz="1100">
                        <a:effectLst/>
                        <a:latin typeface="Calibri" panose="020F0502020204030204" pitchFamily="34" charset="0"/>
                      </a:endParaRPr>
                    </a:p>
                  </a:txBody>
                  <a:tcPr marL="67755" marR="67755" marT="45170" marB="45170" anchor="ctr">
                    <a:lnL>
                      <a:noFill/>
                    </a:lnL>
                    <a:lnR>
                      <a:noFill/>
                    </a:lnR>
                    <a:lnT>
                      <a:noFill/>
                    </a:lnT>
                    <a:lnB w="12700" cap="flat" cmpd="sng" algn="ctr">
                      <a:solidFill>
                        <a:srgbClr val="7030A0"/>
                      </a:solidFill>
                      <a:prstDash val="solid"/>
                      <a:round/>
                      <a:headEnd type="none" w="med" len="med"/>
                      <a:tailEnd type="none" w="med" len="med"/>
                    </a:lnB>
                    <a:solidFill>
                      <a:srgbClr val="FEE6F9"/>
                    </a:solidFill>
                  </a:tcPr>
                </a:tc>
                <a:tc>
                  <a:txBody>
                    <a:bodyPr/>
                    <a:lstStyle/>
                    <a:p>
                      <a:pPr algn="ctr">
                        <a:spcAft>
                          <a:spcPts val="0"/>
                        </a:spcAft>
                      </a:pPr>
                      <a:r>
                        <a:rPr lang="en-GB" sz="1100">
                          <a:solidFill>
                            <a:srgbClr val="000000"/>
                          </a:solidFill>
                          <a:effectLst/>
                          <a:latin typeface="Calibri Light" panose="020F0302020204030204" pitchFamily="34" charset="0"/>
                        </a:rPr>
                        <a:t>9</a:t>
                      </a:r>
                      <a:r>
                        <a:rPr lang="en-GB" sz="1100">
                          <a:effectLst/>
                          <a:latin typeface="Calibri Light" panose="020F0302020204030204" pitchFamily="34" charset="0"/>
                        </a:rPr>
                        <a:t> </a:t>
                      </a:r>
                      <a:endParaRPr lang="en-GB" sz="1100">
                        <a:effectLst/>
                        <a:latin typeface="Calibri" panose="020F0502020204030204" pitchFamily="34" charset="0"/>
                      </a:endParaRPr>
                    </a:p>
                  </a:txBody>
                  <a:tcPr marL="67755" marR="67755" marT="45170" marB="45170" anchor="ctr">
                    <a:lnL>
                      <a:noFill/>
                    </a:lnL>
                    <a:lnR>
                      <a:noFill/>
                    </a:lnR>
                    <a:lnT>
                      <a:noFill/>
                    </a:lnT>
                    <a:lnB w="12700" cap="flat" cmpd="sng" algn="ctr">
                      <a:solidFill>
                        <a:srgbClr val="7030A0"/>
                      </a:solidFill>
                      <a:prstDash val="solid"/>
                      <a:round/>
                      <a:headEnd type="none" w="med" len="med"/>
                      <a:tailEnd type="none" w="med" len="med"/>
                    </a:lnB>
                    <a:solidFill>
                      <a:srgbClr val="FEE6F9"/>
                    </a:solidFill>
                  </a:tcPr>
                </a:tc>
                <a:tc>
                  <a:txBody>
                    <a:bodyPr/>
                    <a:lstStyle/>
                    <a:p>
                      <a:pPr algn="ctr">
                        <a:spcAft>
                          <a:spcPts val="0"/>
                        </a:spcAft>
                      </a:pPr>
                      <a:r>
                        <a:rPr lang="en-GB" sz="1100">
                          <a:solidFill>
                            <a:srgbClr val="000000"/>
                          </a:solidFill>
                          <a:effectLst/>
                          <a:latin typeface="Calibri Light" panose="020F0302020204030204" pitchFamily="34" charset="0"/>
                        </a:rPr>
                        <a:t>10</a:t>
                      </a:r>
                      <a:r>
                        <a:rPr lang="en-GB" sz="1100">
                          <a:effectLst/>
                          <a:latin typeface="Calibri Light" panose="020F0302020204030204" pitchFamily="34" charset="0"/>
                        </a:rPr>
                        <a:t> </a:t>
                      </a:r>
                      <a:endParaRPr lang="en-GB" sz="1100">
                        <a:effectLst/>
                        <a:latin typeface="Calibri" panose="020F0502020204030204" pitchFamily="34" charset="0"/>
                      </a:endParaRPr>
                    </a:p>
                    <a:p>
                      <a:pPr algn="ctr">
                        <a:spcAft>
                          <a:spcPts val="0"/>
                        </a:spcAft>
                      </a:pPr>
                      <a:r>
                        <a:rPr lang="en-GB" sz="1100">
                          <a:solidFill>
                            <a:srgbClr val="000000"/>
                          </a:solidFill>
                          <a:effectLst/>
                          <a:latin typeface="Calibri Light" panose="020F0302020204030204" pitchFamily="34" charset="0"/>
                        </a:rPr>
                        <a:t>Highest</a:t>
                      </a:r>
                      <a:r>
                        <a:rPr lang="en-GB" sz="1100">
                          <a:effectLst/>
                          <a:latin typeface="Calibri Light" panose="020F0302020204030204" pitchFamily="34" charset="0"/>
                        </a:rPr>
                        <a:t> </a:t>
                      </a:r>
                      <a:endParaRPr lang="en-GB" sz="1100">
                        <a:effectLst/>
                        <a:latin typeface="Calibri" panose="020F0502020204030204" pitchFamily="34" charset="0"/>
                      </a:endParaRPr>
                    </a:p>
                  </a:txBody>
                  <a:tcPr marL="67755" marR="67755" marT="45170" marB="45170" anchor="ctr">
                    <a:lnL>
                      <a:noFill/>
                    </a:lnL>
                    <a:lnR w="12700" cap="flat" cmpd="sng" algn="ctr">
                      <a:solidFill>
                        <a:srgbClr val="7030A0"/>
                      </a:solidFill>
                      <a:prstDash val="solid"/>
                      <a:round/>
                      <a:headEnd type="none" w="med" len="med"/>
                      <a:tailEnd type="none" w="med" len="med"/>
                    </a:lnR>
                    <a:lnT>
                      <a:noFill/>
                    </a:lnT>
                    <a:lnB w="12700" cap="flat" cmpd="sng" algn="ctr">
                      <a:solidFill>
                        <a:srgbClr val="7030A0"/>
                      </a:solidFill>
                      <a:prstDash val="solid"/>
                      <a:round/>
                      <a:headEnd type="none" w="med" len="med"/>
                      <a:tailEnd type="none" w="med" len="med"/>
                    </a:lnB>
                    <a:solidFill>
                      <a:srgbClr val="FEE6F9"/>
                    </a:solidFill>
                  </a:tcPr>
                </a:tc>
                <a:extLst>
                  <a:ext uri="{0D108BD9-81ED-4DB2-BD59-A6C34878D82A}">
                    <a16:rowId xmlns:a16="http://schemas.microsoft.com/office/drawing/2014/main" val="2199386624"/>
                  </a:ext>
                </a:extLst>
              </a:tr>
              <a:tr h="248538">
                <a:tc>
                  <a:txBody>
                    <a:bodyPr/>
                    <a:lstStyle/>
                    <a:p>
                      <a:pPr algn="ctr">
                        <a:spcAft>
                          <a:spcPts val="0"/>
                        </a:spcAft>
                      </a:pPr>
                      <a:r>
                        <a:rPr lang="en-GB" sz="1100" b="1">
                          <a:effectLst/>
                          <a:latin typeface="Calibri Light" panose="020F0302020204030204" pitchFamily="34" charset="0"/>
                        </a:rPr>
                        <a:t> </a:t>
                      </a:r>
                      <a:endParaRPr lang="en-GB" sz="1100">
                        <a:effectLst/>
                        <a:latin typeface="Calibri" panose="020F0502020204030204" pitchFamily="34" charset="0"/>
                      </a:endParaRPr>
                    </a:p>
                  </a:txBody>
                  <a:tcPr marL="67755" marR="67755" marT="45170" marB="45170" anchor="ctr">
                    <a:lnL w="12700" cap="flat" cmpd="sng" algn="ctr">
                      <a:solidFill>
                        <a:srgbClr val="7030A0"/>
                      </a:solidFill>
                      <a:prstDash val="solid"/>
                      <a:round/>
                      <a:headEnd type="none" w="med" len="med"/>
                      <a:tailEnd type="none" w="med" len="med"/>
                    </a:lnL>
                    <a:lnR>
                      <a:noFill/>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solidFill>
                      <a:srgbClr val="FFFFFF"/>
                    </a:solidFill>
                  </a:tcPr>
                </a:tc>
                <a:tc>
                  <a:txBody>
                    <a:bodyPr/>
                    <a:lstStyle/>
                    <a:p>
                      <a:pPr algn="ctr">
                        <a:spcAft>
                          <a:spcPts val="0"/>
                        </a:spcAft>
                      </a:pPr>
                      <a:r>
                        <a:rPr lang="en-GB" sz="1100">
                          <a:effectLst/>
                          <a:latin typeface="Calibri Light" panose="020F0302020204030204" pitchFamily="34" charset="0"/>
                        </a:rPr>
                        <a:t> </a:t>
                      </a:r>
                      <a:endParaRPr lang="en-GB" sz="1100">
                        <a:effectLst/>
                        <a:latin typeface="Calibri" panose="020F0502020204030204" pitchFamily="34" charset="0"/>
                      </a:endParaRPr>
                    </a:p>
                  </a:txBody>
                  <a:tcPr marL="67755" marR="67755" marT="45170" marB="45170" anchor="ctr">
                    <a:lnL>
                      <a:noFill/>
                    </a:lnL>
                    <a:lnR>
                      <a:noFill/>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solidFill>
                      <a:srgbClr val="FFFFFF"/>
                    </a:solidFill>
                  </a:tcPr>
                </a:tc>
                <a:tc>
                  <a:txBody>
                    <a:bodyPr/>
                    <a:lstStyle/>
                    <a:p>
                      <a:pPr algn="ctr">
                        <a:spcAft>
                          <a:spcPts val="0"/>
                        </a:spcAft>
                      </a:pPr>
                      <a:r>
                        <a:rPr lang="en-GB" sz="1100">
                          <a:effectLst/>
                          <a:latin typeface="Calibri Light" panose="020F0302020204030204" pitchFamily="34" charset="0"/>
                        </a:rPr>
                        <a:t> </a:t>
                      </a:r>
                      <a:endParaRPr lang="en-GB" sz="1100">
                        <a:effectLst/>
                        <a:latin typeface="Calibri" panose="020F0502020204030204" pitchFamily="34" charset="0"/>
                      </a:endParaRPr>
                    </a:p>
                  </a:txBody>
                  <a:tcPr marL="67755" marR="67755" marT="45170" marB="45170" anchor="ctr">
                    <a:lnL>
                      <a:noFill/>
                    </a:lnL>
                    <a:lnR>
                      <a:noFill/>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solidFill>
                      <a:srgbClr val="FFFFFF"/>
                    </a:solidFill>
                  </a:tcPr>
                </a:tc>
                <a:tc>
                  <a:txBody>
                    <a:bodyPr/>
                    <a:lstStyle/>
                    <a:p>
                      <a:pPr algn="ctr">
                        <a:spcAft>
                          <a:spcPts val="0"/>
                        </a:spcAft>
                      </a:pPr>
                      <a:r>
                        <a:rPr lang="en-GB" sz="1100">
                          <a:effectLst/>
                          <a:latin typeface="Calibri Light" panose="020F0302020204030204" pitchFamily="34" charset="0"/>
                        </a:rPr>
                        <a:t> </a:t>
                      </a:r>
                      <a:endParaRPr lang="en-GB" sz="1100">
                        <a:effectLst/>
                        <a:latin typeface="Calibri" panose="020F0502020204030204" pitchFamily="34" charset="0"/>
                      </a:endParaRPr>
                    </a:p>
                  </a:txBody>
                  <a:tcPr marL="67755" marR="67755" marT="45170" marB="45170" anchor="ctr">
                    <a:lnL>
                      <a:noFill/>
                    </a:lnL>
                    <a:lnR>
                      <a:noFill/>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solidFill>
                      <a:srgbClr val="FFFFFF"/>
                    </a:solidFill>
                  </a:tcPr>
                </a:tc>
                <a:tc>
                  <a:txBody>
                    <a:bodyPr/>
                    <a:lstStyle/>
                    <a:p>
                      <a:pPr algn="ctr">
                        <a:spcAft>
                          <a:spcPts val="0"/>
                        </a:spcAft>
                      </a:pPr>
                      <a:r>
                        <a:rPr lang="en-GB" sz="1100">
                          <a:effectLst/>
                          <a:latin typeface="Calibri Light" panose="020F0302020204030204" pitchFamily="34" charset="0"/>
                        </a:rPr>
                        <a:t> </a:t>
                      </a:r>
                      <a:endParaRPr lang="en-GB" sz="1100">
                        <a:effectLst/>
                        <a:latin typeface="Calibri" panose="020F0502020204030204" pitchFamily="34" charset="0"/>
                      </a:endParaRPr>
                    </a:p>
                  </a:txBody>
                  <a:tcPr marL="67755" marR="67755" marT="45170" marB="45170" anchor="ctr">
                    <a:lnL>
                      <a:noFill/>
                    </a:lnL>
                    <a:lnR>
                      <a:noFill/>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solidFill>
                      <a:srgbClr val="FFFFFF"/>
                    </a:solidFill>
                  </a:tcPr>
                </a:tc>
                <a:tc>
                  <a:txBody>
                    <a:bodyPr/>
                    <a:lstStyle/>
                    <a:p>
                      <a:pPr algn="ctr">
                        <a:spcAft>
                          <a:spcPts val="0"/>
                        </a:spcAft>
                      </a:pPr>
                      <a:r>
                        <a:rPr lang="en-GB" sz="1100">
                          <a:effectLst/>
                          <a:latin typeface="Calibri Light" panose="020F0302020204030204" pitchFamily="34" charset="0"/>
                        </a:rPr>
                        <a:t> </a:t>
                      </a:r>
                      <a:endParaRPr lang="en-GB" sz="1100">
                        <a:effectLst/>
                        <a:latin typeface="Calibri" panose="020F0502020204030204" pitchFamily="34" charset="0"/>
                      </a:endParaRPr>
                    </a:p>
                  </a:txBody>
                  <a:tcPr marL="67755" marR="67755" marT="45170" marB="45170" anchor="ctr">
                    <a:lnL>
                      <a:noFill/>
                    </a:lnL>
                    <a:lnR>
                      <a:noFill/>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solidFill>
                      <a:srgbClr val="FFFFFF"/>
                    </a:solidFill>
                  </a:tcPr>
                </a:tc>
                <a:tc gridSpan="2">
                  <a:txBody>
                    <a:bodyPr/>
                    <a:lstStyle/>
                    <a:p>
                      <a:pPr algn="ctr">
                        <a:spcAft>
                          <a:spcPts val="0"/>
                        </a:spcAft>
                      </a:pPr>
                      <a:r>
                        <a:rPr lang="en-GB" sz="1100">
                          <a:effectLst/>
                          <a:latin typeface="Calibri Light" panose="020F0302020204030204" pitchFamily="34" charset="0"/>
                        </a:rPr>
                        <a:t> </a:t>
                      </a:r>
                      <a:endParaRPr lang="en-GB" sz="1100">
                        <a:effectLst/>
                        <a:latin typeface="Calibri" panose="020F0502020204030204" pitchFamily="34" charset="0"/>
                      </a:endParaRPr>
                    </a:p>
                  </a:txBody>
                  <a:tcPr marL="67755" marR="67755" marT="45170" marB="45170" anchor="ctr">
                    <a:lnL>
                      <a:noFill/>
                    </a:lnL>
                    <a:lnR>
                      <a:noFill/>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solidFill>
                      <a:srgbClr val="FFFFFF"/>
                    </a:solidFill>
                  </a:tcPr>
                </a:tc>
                <a:tc hMerge="1">
                  <a:txBody>
                    <a:bodyPr/>
                    <a:lstStyle/>
                    <a:p>
                      <a:pPr algn="ctr">
                        <a:spcAft>
                          <a:spcPts val="0"/>
                        </a:spcAft>
                      </a:pPr>
                      <a:endParaRPr lang="en-GB" sz="1100">
                        <a:effectLst/>
                        <a:latin typeface="Calibri" panose="020F0502020204030204" pitchFamily="34" charset="0"/>
                      </a:endParaRPr>
                    </a:p>
                  </a:txBody>
                  <a:tcPr marL="67755" marR="67755" marT="45170" marB="45170" anchor="ctr">
                    <a:lnL>
                      <a:noFill/>
                    </a:lnL>
                    <a:lnR>
                      <a:noFill/>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solidFill>
                      <a:srgbClr val="FFFFFF"/>
                    </a:solidFill>
                  </a:tcPr>
                </a:tc>
                <a:tc>
                  <a:txBody>
                    <a:bodyPr/>
                    <a:lstStyle/>
                    <a:p>
                      <a:pPr algn="ctr">
                        <a:spcAft>
                          <a:spcPts val="0"/>
                        </a:spcAft>
                      </a:pPr>
                      <a:r>
                        <a:rPr lang="en-GB" sz="1100">
                          <a:effectLst/>
                          <a:latin typeface="Calibri Light" panose="020F0302020204030204" pitchFamily="34" charset="0"/>
                        </a:rPr>
                        <a:t> </a:t>
                      </a:r>
                      <a:endParaRPr lang="en-GB" sz="1100">
                        <a:effectLst/>
                        <a:latin typeface="Calibri" panose="020F0502020204030204" pitchFamily="34" charset="0"/>
                      </a:endParaRPr>
                    </a:p>
                  </a:txBody>
                  <a:tcPr marL="67755" marR="67755" marT="45170" marB="45170" anchor="ctr">
                    <a:lnL>
                      <a:noFill/>
                    </a:lnL>
                    <a:lnR>
                      <a:noFill/>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solidFill>
                      <a:srgbClr val="FFFFFF"/>
                    </a:solidFill>
                  </a:tcPr>
                </a:tc>
                <a:tc>
                  <a:txBody>
                    <a:bodyPr/>
                    <a:lstStyle/>
                    <a:p>
                      <a:pPr algn="ctr">
                        <a:spcAft>
                          <a:spcPts val="0"/>
                        </a:spcAft>
                      </a:pPr>
                      <a:r>
                        <a:rPr lang="en-GB" sz="1100">
                          <a:effectLst/>
                          <a:latin typeface="Calibri Light" panose="020F0302020204030204" pitchFamily="34" charset="0"/>
                        </a:rPr>
                        <a:t> </a:t>
                      </a:r>
                      <a:endParaRPr lang="en-GB" sz="1100">
                        <a:effectLst/>
                        <a:latin typeface="Calibri" panose="020F0502020204030204" pitchFamily="34" charset="0"/>
                      </a:endParaRPr>
                    </a:p>
                  </a:txBody>
                  <a:tcPr marL="67755" marR="67755" marT="45170" marB="45170" anchor="ctr">
                    <a:lnL>
                      <a:noFill/>
                    </a:lnL>
                    <a:lnR>
                      <a:noFill/>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solidFill>
                      <a:srgbClr val="FFFFFF"/>
                    </a:solidFill>
                  </a:tcPr>
                </a:tc>
                <a:tc>
                  <a:txBody>
                    <a:bodyPr/>
                    <a:lstStyle/>
                    <a:p>
                      <a:pPr algn="ctr">
                        <a:spcAft>
                          <a:spcPts val="0"/>
                        </a:spcAft>
                      </a:pPr>
                      <a:r>
                        <a:rPr lang="en-GB" sz="1100">
                          <a:effectLst/>
                          <a:latin typeface="Calibri Light" panose="020F0302020204030204" pitchFamily="34" charset="0"/>
                        </a:rPr>
                        <a:t> </a:t>
                      </a:r>
                      <a:endParaRPr lang="en-GB" sz="1100">
                        <a:effectLst/>
                        <a:latin typeface="Calibri" panose="020F0502020204030204" pitchFamily="34" charset="0"/>
                      </a:endParaRPr>
                    </a:p>
                  </a:txBody>
                  <a:tcPr marL="67755" marR="67755" marT="45170" marB="45170" anchor="ctr">
                    <a:lnL>
                      <a:noFill/>
                    </a:lnL>
                    <a:lnR>
                      <a:noFill/>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solidFill>
                      <a:srgbClr val="FFFFFF"/>
                    </a:solidFill>
                  </a:tcPr>
                </a:tc>
                <a:tc>
                  <a:txBody>
                    <a:bodyPr/>
                    <a:lstStyle/>
                    <a:p>
                      <a:pPr algn="ctr">
                        <a:spcAft>
                          <a:spcPts val="0"/>
                        </a:spcAft>
                      </a:pPr>
                      <a:r>
                        <a:rPr lang="en-GB" sz="1100">
                          <a:effectLst/>
                          <a:latin typeface="Calibri Light" panose="020F0302020204030204" pitchFamily="34" charset="0"/>
                        </a:rPr>
                        <a:t> </a:t>
                      </a:r>
                      <a:endParaRPr lang="en-GB" sz="1100">
                        <a:effectLst/>
                        <a:latin typeface="Calibri" panose="020F0502020204030204" pitchFamily="34" charset="0"/>
                      </a:endParaRPr>
                    </a:p>
                  </a:txBody>
                  <a:tcPr marL="67755" marR="67755" marT="45170" marB="45170" anchor="ctr">
                    <a:lnL>
                      <a:noFill/>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solidFill>
                      <a:srgbClr val="FFFFFF"/>
                    </a:solidFill>
                  </a:tcPr>
                </a:tc>
                <a:extLst>
                  <a:ext uri="{0D108BD9-81ED-4DB2-BD59-A6C34878D82A}">
                    <a16:rowId xmlns:a16="http://schemas.microsoft.com/office/drawing/2014/main" val="1439944896"/>
                  </a:ext>
                </a:extLst>
              </a:tr>
              <a:tr h="439407">
                <a:tc>
                  <a:txBody>
                    <a:bodyPr/>
                    <a:lstStyle/>
                    <a:p>
                      <a:pPr algn="ctr">
                        <a:spcAft>
                          <a:spcPts val="0"/>
                        </a:spcAft>
                      </a:pPr>
                      <a:r>
                        <a:rPr lang="en-GB" sz="1200" b="1">
                          <a:solidFill>
                            <a:srgbClr val="000000"/>
                          </a:solidFill>
                          <a:effectLst/>
                          <a:latin typeface="Calibri Light" panose="020F0302020204030204" pitchFamily="34" charset="0"/>
                        </a:rPr>
                        <a:t>3</a:t>
                      </a:r>
                      <a:r>
                        <a:rPr lang="en-GB" sz="1200" b="1">
                          <a:effectLst/>
                          <a:latin typeface="Calibri Light" panose="020F0302020204030204" pitchFamily="34" charset="0"/>
                        </a:rPr>
                        <a:t> </a:t>
                      </a:r>
                      <a:endParaRPr lang="en-GB" sz="1100">
                        <a:effectLst/>
                        <a:latin typeface="Calibri" panose="020F0502020204030204" pitchFamily="34" charset="0"/>
                      </a:endParaRPr>
                    </a:p>
                  </a:txBody>
                  <a:tcPr marL="67755" marR="67755" marT="45170" marB="45170" anchor="ctr">
                    <a:lnL w="12700" cap="flat" cmpd="sng" algn="ctr">
                      <a:solidFill>
                        <a:srgbClr val="7030A0"/>
                      </a:solidFill>
                      <a:prstDash val="solid"/>
                      <a:round/>
                      <a:headEnd type="none" w="med" len="med"/>
                      <a:tailEnd type="none" w="med" len="med"/>
                    </a:lnL>
                    <a:lnR>
                      <a:noFill/>
                    </a:lnR>
                    <a:lnT w="12700" cap="flat" cmpd="sng" algn="ctr">
                      <a:solidFill>
                        <a:srgbClr val="7030A0"/>
                      </a:solidFill>
                      <a:prstDash val="solid"/>
                      <a:round/>
                      <a:headEnd type="none" w="med" len="med"/>
                      <a:tailEnd type="none" w="med" len="med"/>
                    </a:lnT>
                    <a:lnB>
                      <a:noFill/>
                    </a:lnB>
                    <a:solidFill>
                      <a:srgbClr val="FEE6F9"/>
                    </a:solidFill>
                  </a:tcPr>
                </a:tc>
                <a:tc gridSpan="11">
                  <a:txBody>
                    <a:bodyPr/>
                    <a:lstStyle/>
                    <a:p>
                      <a:pPr algn="ctr">
                        <a:spcAft>
                          <a:spcPts val="0"/>
                        </a:spcAft>
                      </a:pPr>
                      <a:r>
                        <a:rPr lang="en-US" sz="1200" b="1">
                          <a:solidFill>
                            <a:srgbClr val="000000"/>
                          </a:solidFill>
                          <a:effectLst/>
                          <a:latin typeface="Calibri Light" panose="020F0302020204030204" pitchFamily="34" charset="0"/>
                        </a:rPr>
                        <a:t>Referring an eligible person in distress to the DBI Level 2 service</a:t>
                      </a:r>
                      <a:r>
                        <a:rPr lang="en-US" sz="1200">
                          <a:effectLst/>
                          <a:latin typeface="Calibri Light" panose="020F0302020204030204" pitchFamily="34" charset="0"/>
                        </a:rPr>
                        <a:t> </a:t>
                      </a:r>
                      <a:endParaRPr lang="en-US" sz="1100">
                        <a:effectLst/>
                        <a:latin typeface="Calibri" panose="020F0502020204030204" pitchFamily="34" charset="0"/>
                      </a:endParaRPr>
                    </a:p>
                  </a:txBody>
                  <a:tcPr marL="67755" marR="67755" marT="45170" marB="45170" anchor="ctr">
                    <a:lnL>
                      <a:noFill/>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a:noFill/>
                    </a:lnB>
                    <a:solidFill>
                      <a:srgbClr val="FEE6F9"/>
                    </a:solidFill>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extLst>
                  <a:ext uri="{0D108BD9-81ED-4DB2-BD59-A6C34878D82A}">
                    <a16:rowId xmlns:a16="http://schemas.microsoft.com/office/drawing/2014/main" val="2618428522"/>
                  </a:ext>
                </a:extLst>
              </a:tr>
              <a:tr h="571547">
                <a:tc>
                  <a:txBody>
                    <a:bodyPr/>
                    <a:lstStyle/>
                    <a:p>
                      <a:pPr algn="ctr">
                        <a:spcAft>
                          <a:spcPts val="0"/>
                        </a:spcAft>
                      </a:pPr>
                      <a:r>
                        <a:rPr lang="en-GB" sz="1100" b="1">
                          <a:effectLst/>
                          <a:latin typeface="Calibri Light" panose="020F0302020204030204" pitchFamily="34" charset="0"/>
                        </a:rPr>
                        <a:t> </a:t>
                      </a:r>
                      <a:endParaRPr lang="en-GB" sz="1100">
                        <a:effectLst/>
                        <a:latin typeface="Calibri" panose="020F0502020204030204" pitchFamily="34" charset="0"/>
                      </a:endParaRPr>
                    </a:p>
                  </a:txBody>
                  <a:tcPr marL="67755" marR="67755" marT="45170" marB="45170" anchor="ctr">
                    <a:lnL w="12700" cap="flat" cmpd="sng" algn="ctr">
                      <a:solidFill>
                        <a:srgbClr val="7030A0"/>
                      </a:solidFill>
                      <a:prstDash val="solid"/>
                      <a:round/>
                      <a:headEnd type="none" w="med" len="med"/>
                      <a:tailEnd type="none" w="med" len="med"/>
                    </a:lnL>
                    <a:lnR>
                      <a:noFill/>
                    </a:lnR>
                    <a:lnT>
                      <a:noFill/>
                    </a:lnT>
                    <a:lnB w="12700" cap="flat" cmpd="sng" algn="ctr">
                      <a:solidFill>
                        <a:srgbClr val="7030A0"/>
                      </a:solidFill>
                      <a:prstDash val="solid"/>
                      <a:round/>
                      <a:headEnd type="none" w="med" len="med"/>
                      <a:tailEnd type="none" w="med" len="med"/>
                    </a:lnB>
                    <a:solidFill>
                      <a:srgbClr val="FEE6F9"/>
                    </a:solidFill>
                  </a:tcPr>
                </a:tc>
                <a:tc>
                  <a:txBody>
                    <a:bodyPr/>
                    <a:lstStyle/>
                    <a:p>
                      <a:pPr algn="ctr">
                        <a:spcAft>
                          <a:spcPts val="0"/>
                        </a:spcAft>
                      </a:pPr>
                      <a:r>
                        <a:rPr lang="en-GB" sz="1100">
                          <a:solidFill>
                            <a:srgbClr val="000000"/>
                          </a:solidFill>
                          <a:effectLst/>
                          <a:latin typeface="Calibri Light" panose="020F0302020204030204" pitchFamily="34" charset="0"/>
                        </a:rPr>
                        <a:t>1</a:t>
                      </a:r>
                      <a:r>
                        <a:rPr lang="en-GB" sz="1100">
                          <a:effectLst/>
                          <a:latin typeface="Calibri Light" panose="020F0302020204030204" pitchFamily="34" charset="0"/>
                        </a:rPr>
                        <a:t> </a:t>
                      </a:r>
                      <a:endParaRPr lang="en-GB" sz="1100">
                        <a:effectLst/>
                        <a:latin typeface="Calibri" panose="020F0502020204030204" pitchFamily="34" charset="0"/>
                      </a:endParaRPr>
                    </a:p>
                    <a:p>
                      <a:pPr algn="ctr">
                        <a:spcAft>
                          <a:spcPts val="0"/>
                        </a:spcAft>
                      </a:pPr>
                      <a:r>
                        <a:rPr lang="en-GB" sz="1100">
                          <a:solidFill>
                            <a:srgbClr val="000000"/>
                          </a:solidFill>
                          <a:effectLst/>
                          <a:latin typeface="Calibri Light" panose="020F0302020204030204" pitchFamily="34" charset="0"/>
                        </a:rPr>
                        <a:t>Lowest</a:t>
                      </a:r>
                      <a:r>
                        <a:rPr lang="en-GB" sz="1100">
                          <a:effectLst/>
                          <a:latin typeface="Calibri Light" panose="020F0302020204030204" pitchFamily="34" charset="0"/>
                        </a:rPr>
                        <a:t> </a:t>
                      </a:r>
                      <a:endParaRPr lang="en-GB" sz="1100">
                        <a:effectLst/>
                        <a:latin typeface="Calibri" panose="020F0502020204030204" pitchFamily="34" charset="0"/>
                      </a:endParaRPr>
                    </a:p>
                  </a:txBody>
                  <a:tcPr marL="67755" marR="67755" marT="45170" marB="45170" anchor="ctr">
                    <a:lnL>
                      <a:noFill/>
                    </a:lnL>
                    <a:lnR>
                      <a:noFill/>
                    </a:lnR>
                    <a:lnT>
                      <a:noFill/>
                    </a:lnT>
                    <a:lnB w="12700" cap="flat" cmpd="sng" algn="ctr">
                      <a:solidFill>
                        <a:srgbClr val="7030A0"/>
                      </a:solidFill>
                      <a:prstDash val="solid"/>
                      <a:round/>
                      <a:headEnd type="none" w="med" len="med"/>
                      <a:tailEnd type="none" w="med" len="med"/>
                    </a:lnB>
                    <a:solidFill>
                      <a:srgbClr val="FEE6F9"/>
                    </a:solidFill>
                  </a:tcPr>
                </a:tc>
                <a:tc>
                  <a:txBody>
                    <a:bodyPr/>
                    <a:lstStyle/>
                    <a:p>
                      <a:pPr algn="ctr">
                        <a:spcAft>
                          <a:spcPts val="0"/>
                        </a:spcAft>
                      </a:pPr>
                      <a:r>
                        <a:rPr lang="en-GB" sz="1100">
                          <a:solidFill>
                            <a:srgbClr val="000000"/>
                          </a:solidFill>
                          <a:effectLst/>
                          <a:latin typeface="Calibri Light" panose="020F0302020204030204" pitchFamily="34" charset="0"/>
                        </a:rPr>
                        <a:t>2</a:t>
                      </a:r>
                      <a:r>
                        <a:rPr lang="en-GB" sz="1100">
                          <a:effectLst/>
                          <a:latin typeface="Calibri Light" panose="020F0302020204030204" pitchFamily="34" charset="0"/>
                        </a:rPr>
                        <a:t> </a:t>
                      </a:r>
                      <a:endParaRPr lang="en-GB" sz="1100">
                        <a:effectLst/>
                        <a:latin typeface="Calibri" panose="020F0502020204030204" pitchFamily="34" charset="0"/>
                      </a:endParaRPr>
                    </a:p>
                  </a:txBody>
                  <a:tcPr marL="67755" marR="67755" marT="45170" marB="45170" anchor="ctr">
                    <a:lnL>
                      <a:noFill/>
                    </a:lnL>
                    <a:lnR>
                      <a:noFill/>
                    </a:lnR>
                    <a:lnT>
                      <a:noFill/>
                    </a:lnT>
                    <a:lnB w="12700" cap="flat" cmpd="sng" algn="ctr">
                      <a:solidFill>
                        <a:srgbClr val="7030A0"/>
                      </a:solidFill>
                      <a:prstDash val="solid"/>
                      <a:round/>
                      <a:headEnd type="none" w="med" len="med"/>
                      <a:tailEnd type="none" w="med" len="med"/>
                    </a:lnB>
                    <a:solidFill>
                      <a:srgbClr val="FEE6F9"/>
                    </a:solidFill>
                  </a:tcPr>
                </a:tc>
                <a:tc>
                  <a:txBody>
                    <a:bodyPr/>
                    <a:lstStyle/>
                    <a:p>
                      <a:pPr algn="ctr">
                        <a:spcAft>
                          <a:spcPts val="0"/>
                        </a:spcAft>
                      </a:pPr>
                      <a:r>
                        <a:rPr lang="en-GB" sz="1100">
                          <a:solidFill>
                            <a:srgbClr val="000000"/>
                          </a:solidFill>
                          <a:effectLst/>
                          <a:latin typeface="Calibri Light" panose="020F0302020204030204" pitchFamily="34" charset="0"/>
                        </a:rPr>
                        <a:t>3</a:t>
                      </a:r>
                      <a:r>
                        <a:rPr lang="en-GB" sz="1100">
                          <a:effectLst/>
                          <a:latin typeface="Calibri Light" panose="020F0302020204030204" pitchFamily="34" charset="0"/>
                        </a:rPr>
                        <a:t> </a:t>
                      </a:r>
                      <a:endParaRPr lang="en-GB" sz="1100">
                        <a:effectLst/>
                        <a:latin typeface="Calibri" panose="020F0502020204030204" pitchFamily="34" charset="0"/>
                      </a:endParaRPr>
                    </a:p>
                  </a:txBody>
                  <a:tcPr marL="67755" marR="67755" marT="45170" marB="45170" anchor="ctr">
                    <a:lnL>
                      <a:noFill/>
                    </a:lnL>
                    <a:lnR>
                      <a:noFill/>
                    </a:lnR>
                    <a:lnT>
                      <a:noFill/>
                    </a:lnT>
                    <a:lnB w="12700" cap="flat" cmpd="sng" algn="ctr">
                      <a:solidFill>
                        <a:srgbClr val="7030A0"/>
                      </a:solidFill>
                      <a:prstDash val="solid"/>
                      <a:round/>
                      <a:headEnd type="none" w="med" len="med"/>
                      <a:tailEnd type="none" w="med" len="med"/>
                    </a:lnB>
                    <a:solidFill>
                      <a:srgbClr val="FEE6F9"/>
                    </a:solidFill>
                  </a:tcPr>
                </a:tc>
                <a:tc>
                  <a:txBody>
                    <a:bodyPr/>
                    <a:lstStyle/>
                    <a:p>
                      <a:pPr algn="ctr">
                        <a:spcAft>
                          <a:spcPts val="0"/>
                        </a:spcAft>
                      </a:pPr>
                      <a:r>
                        <a:rPr lang="en-GB" sz="1100">
                          <a:solidFill>
                            <a:srgbClr val="000000"/>
                          </a:solidFill>
                          <a:effectLst/>
                          <a:latin typeface="Calibri Light" panose="020F0302020204030204" pitchFamily="34" charset="0"/>
                        </a:rPr>
                        <a:t>4</a:t>
                      </a:r>
                      <a:r>
                        <a:rPr lang="en-GB" sz="1100">
                          <a:effectLst/>
                          <a:latin typeface="Calibri Light" panose="020F0302020204030204" pitchFamily="34" charset="0"/>
                        </a:rPr>
                        <a:t> </a:t>
                      </a:r>
                      <a:endParaRPr lang="en-GB" sz="1100">
                        <a:effectLst/>
                        <a:latin typeface="Calibri" panose="020F0502020204030204" pitchFamily="34" charset="0"/>
                      </a:endParaRPr>
                    </a:p>
                  </a:txBody>
                  <a:tcPr marL="67755" marR="67755" marT="45170" marB="45170" anchor="ctr">
                    <a:lnL>
                      <a:noFill/>
                    </a:lnL>
                    <a:lnR>
                      <a:noFill/>
                    </a:lnR>
                    <a:lnT>
                      <a:noFill/>
                    </a:lnT>
                    <a:lnB w="12700" cap="flat" cmpd="sng" algn="ctr">
                      <a:solidFill>
                        <a:srgbClr val="7030A0"/>
                      </a:solidFill>
                      <a:prstDash val="solid"/>
                      <a:round/>
                      <a:headEnd type="none" w="med" len="med"/>
                      <a:tailEnd type="none" w="med" len="med"/>
                    </a:lnB>
                    <a:solidFill>
                      <a:srgbClr val="FEE6F9"/>
                    </a:solidFill>
                  </a:tcPr>
                </a:tc>
                <a:tc>
                  <a:txBody>
                    <a:bodyPr/>
                    <a:lstStyle/>
                    <a:p>
                      <a:pPr algn="ctr">
                        <a:spcAft>
                          <a:spcPts val="0"/>
                        </a:spcAft>
                      </a:pPr>
                      <a:r>
                        <a:rPr lang="en-GB" sz="1100">
                          <a:solidFill>
                            <a:srgbClr val="000000"/>
                          </a:solidFill>
                          <a:effectLst/>
                          <a:latin typeface="Calibri Light" panose="020F0302020204030204" pitchFamily="34" charset="0"/>
                        </a:rPr>
                        <a:t>5</a:t>
                      </a:r>
                      <a:r>
                        <a:rPr lang="en-GB" sz="1100">
                          <a:effectLst/>
                          <a:latin typeface="Calibri Light" panose="020F0302020204030204" pitchFamily="34" charset="0"/>
                        </a:rPr>
                        <a:t> </a:t>
                      </a:r>
                      <a:endParaRPr lang="en-GB" sz="1100">
                        <a:effectLst/>
                        <a:latin typeface="Calibri" panose="020F0502020204030204" pitchFamily="34" charset="0"/>
                      </a:endParaRPr>
                    </a:p>
                  </a:txBody>
                  <a:tcPr marL="67755" marR="67755" marT="45170" marB="45170" anchor="ctr">
                    <a:lnL>
                      <a:noFill/>
                    </a:lnL>
                    <a:lnR>
                      <a:noFill/>
                    </a:lnR>
                    <a:lnT>
                      <a:noFill/>
                    </a:lnT>
                    <a:lnB w="12700" cap="flat" cmpd="sng" algn="ctr">
                      <a:solidFill>
                        <a:srgbClr val="7030A0"/>
                      </a:solidFill>
                      <a:prstDash val="solid"/>
                      <a:round/>
                      <a:headEnd type="none" w="med" len="med"/>
                      <a:tailEnd type="none" w="med" len="med"/>
                    </a:lnB>
                    <a:solidFill>
                      <a:srgbClr val="FEE6F9"/>
                    </a:solidFill>
                  </a:tcPr>
                </a:tc>
                <a:tc gridSpan="2">
                  <a:txBody>
                    <a:bodyPr/>
                    <a:lstStyle/>
                    <a:p>
                      <a:pPr algn="ctr">
                        <a:spcAft>
                          <a:spcPts val="0"/>
                        </a:spcAft>
                      </a:pPr>
                      <a:r>
                        <a:rPr lang="en-GB" sz="1100">
                          <a:solidFill>
                            <a:srgbClr val="000000"/>
                          </a:solidFill>
                          <a:effectLst/>
                          <a:latin typeface="Calibri Light" panose="020F0302020204030204" pitchFamily="34" charset="0"/>
                        </a:rPr>
                        <a:t>6</a:t>
                      </a:r>
                      <a:r>
                        <a:rPr lang="en-GB" sz="1100">
                          <a:effectLst/>
                          <a:latin typeface="Calibri Light" panose="020F0302020204030204" pitchFamily="34" charset="0"/>
                        </a:rPr>
                        <a:t> </a:t>
                      </a:r>
                      <a:endParaRPr lang="en-GB" sz="1100">
                        <a:effectLst/>
                        <a:latin typeface="Calibri" panose="020F0502020204030204" pitchFamily="34" charset="0"/>
                      </a:endParaRPr>
                    </a:p>
                  </a:txBody>
                  <a:tcPr marL="67755" marR="67755" marT="45170" marB="45170" anchor="ctr">
                    <a:lnL>
                      <a:noFill/>
                    </a:lnL>
                    <a:lnR>
                      <a:noFill/>
                    </a:lnR>
                    <a:lnT>
                      <a:noFill/>
                    </a:lnT>
                    <a:lnB w="12700" cap="flat" cmpd="sng" algn="ctr">
                      <a:solidFill>
                        <a:srgbClr val="7030A0"/>
                      </a:solidFill>
                      <a:prstDash val="solid"/>
                      <a:round/>
                      <a:headEnd type="none" w="med" len="med"/>
                      <a:tailEnd type="none" w="med" len="med"/>
                    </a:lnB>
                    <a:solidFill>
                      <a:srgbClr val="FEE6F9"/>
                    </a:solidFill>
                  </a:tcPr>
                </a:tc>
                <a:tc hMerge="1">
                  <a:txBody>
                    <a:bodyPr/>
                    <a:lstStyle/>
                    <a:p>
                      <a:pPr algn="ctr">
                        <a:spcAft>
                          <a:spcPts val="0"/>
                        </a:spcAft>
                      </a:pPr>
                      <a:endParaRPr lang="en-GB" sz="1100">
                        <a:effectLst/>
                        <a:latin typeface="Calibri" panose="020F0502020204030204" pitchFamily="34" charset="0"/>
                      </a:endParaRPr>
                    </a:p>
                  </a:txBody>
                  <a:tcPr marL="67755" marR="67755" marT="45170" marB="45170" anchor="ctr">
                    <a:lnL>
                      <a:noFill/>
                    </a:lnL>
                    <a:lnR>
                      <a:noFill/>
                    </a:lnR>
                    <a:lnT>
                      <a:noFill/>
                    </a:lnT>
                    <a:lnB w="12700" cap="flat" cmpd="sng" algn="ctr">
                      <a:solidFill>
                        <a:srgbClr val="7030A0"/>
                      </a:solidFill>
                      <a:prstDash val="solid"/>
                      <a:round/>
                      <a:headEnd type="none" w="med" len="med"/>
                      <a:tailEnd type="none" w="med" len="med"/>
                    </a:lnB>
                    <a:solidFill>
                      <a:srgbClr val="FEE6F9"/>
                    </a:solidFill>
                  </a:tcPr>
                </a:tc>
                <a:tc>
                  <a:txBody>
                    <a:bodyPr/>
                    <a:lstStyle/>
                    <a:p>
                      <a:pPr algn="ctr">
                        <a:spcAft>
                          <a:spcPts val="0"/>
                        </a:spcAft>
                      </a:pPr>
                      <a:r>
                        <a:rPr lang="en-GB" sz="1100">
                          <a:solidFill>
                            <a:srgbClr val="000000"/>
                          </a:solidFill>
                          <a:effectLst/>
                          <a:latin typeface="Calibri Light" panose="020F0302020204030204" pitchFamily="34" charset="0"/>
                        </a:rPr>
                        <a:t>7</a:t>
                      </a:r>
                      <a:r>
                        <a:rPr lang="en-GB" sz="1100">
                          <a:effectLst/>
                          <a:latin typeface="Calibri Light" panose="020F0302020204030204" pitchFamily="34" charset="0"/>
                        </a:rPr>
                        <a:t> </a:t>
                      </a:r>
                      <a:endParaRPr lang="en-GB" sz="1100">
                        <a:effectLst/>
                        <a:latin typeface="Calibri" panose="020F0502020204030204" pitchFamily="34" charset="0"/>
                      </a:endParaRPr>
                    </a:p>
                  </a:txBody>
                  <a:tcPr marL="67755" marR="67755" marT="45170" marB="45170" anchor="ctr">
                    <a:lnL>
                      <a:noFill/>
                    </a:lnL>
                    <a:lnR>
                      <a:noFill/>
                    </a:lnR>
                    <a:lnT>
                      <a:noFill/>
                    </a:lnT>
                    <a:lnB w="12700" cap="flat" cmpd="sng" algn="ctr">
                      <a:solidFill>
                        <a:srgbClr val="7030A0"/>
                      </a:solidFill>
                      <a:prstDash val="solid"/>
                      <a:round/>
                      <a:headEnd type="none" w="med" len="med"/>
                      <a:tailEnd type="none" w="med" len="med"/>
                    </a:lnB>
                    <a:solidFill>
                      <a:srgbClr val="FEE6F9"/>
                    </a:solidFill>
                  </a:tcPr>
                </a:tc>
                <a:tc>
                  <a:txBody>
                    <a:bodyPr/>
                    <a:lstStyle/>
                    <a:p>
                      <a:pPr algn="ctr">
                        <a:spcAft>
                          <a:spcPts val="0"/>
                        </a:spcAft>
                      </a:pPr>
                      <a:r>
                        <a:rPr lang="en-GB" sz="1100">
                          <a:solidFill>
                            <a:srgbClr val="000000"/>
                          </a:solidFill>
                          <a:effectLst/>
                          <a:latin typeface="Calibri Light" panose="020F0302020204030204" pitchFamily="34" charset="0"/>
                        </a:rPr>
                        <a:t>8</a:t>
                      </a:r>
                      <a:r>
                        <a:rPr lang="en-GB" sz="1100">
                          <a:effectLst/>
                          <a:latin typeface="Calibri Light" panose="020F0302020204030204" pitchFamily="34" charset="0"/>
                        </a:rPr>
                        <a:t> </a:t>
                      </a:r>
                      <a:endParaRPr lang="en-GB" sz="1100">
                        <a:effectLst/>
                        <a:latin typeface="Calibri" panose="020F0502020204030204" pitchFamily="34" charset="0"/>
                      </a:endParaRPr>
                    </a:p>
                  </a:txBody>
                  <a:tcPr marL="67755" marR="67755" marT="45170" marB="45170" anchor="ctr">
                    <a:lnL>
                      <a:noFill/>
                    </a:lnL>
                    <a:lnR>
                      <a:noFill/>
                    </a:lnR>
                    <a:lnT>
                      <a:noFill/>
                    </a:lnT>
                    <a:lnB w="12700" cap="flat" cmpd="sng" algn="ctr">
                      <a:solidFill>
                        <a:srgbClr val="7030A0"/>
                      </a:solidFill>
                      <a:prstDash val="solid"/>
                      <a:round/>
                      <a:headEnd type="none" w="med" len="med"/>
                      <a:tailEnd type="none" w="med" len="med"/>
                    </a:lnB>
                    <a:solidFill>
                      <a:srgbClr val="FEE6F9"/>
                    </a:solidFill>
                  </a:tcPr>
                </a:tc>
                <a:tc>
                  <a:txBody>
                    <a:bodyPr/>
                    <a:lstStyle/>
                    <a:p>
                      <a:pPr algn="ctr">
                        <a:spcAft>
                          <a:spcPts val="0"/>
                        </a:spcAft>
                      </a:pPr>
                      <a:r>
                        <a:rPr lang="en-GB" sz="1100">
                          <a:solidFill>
                            <a:srgbClr val="000000"/>
                          </a:solidFill>
                          <a:effectLst/>
                          <a:latin typeface="Calibri Light" panose="020F0302020204030204" pitchFamily="34" charset="0"/>
                        </a:rPr>
                        <a:t>9</a:t>
                      </a:r>
                      <a:r>
                        <a:rPr lang="en-GB" sz="1100">
                          <a:effectLst/>
                          <a:latin typeface="Calibri Light" panose="020F0302020204030204" pitchFamily="34" charset="0"/>
                        </a:rPr>
                        <a:t> </a:t>
                      </a:r>
                      <a:endParaRPr lang="en-GB" sz="1100">
                        <a:effectLst/>
                        <a:latin typeface="Calibri" panose="020F0502020204030204" pitchFamily="34" charset="0"/>
                      </a:endParaRPr>
                    </a:p>
                  </a:txBody>
                  <a:tcPr marL="67755" marR="67755" marT="45170" marB="45170" anchor="ctr">
                    <a:lnL>
                      <a:noFill/>
                    </a:lnL>
                    <a:lnR>
                      <a:noFill/>
                    </a:lnR>
                    <a:lnT>
                      <a:noFill/>
                    </a:lnT>
                    <a:lnB w="12700" cap="flat" cmpd="sng" algn="ctr">
                      <a:solidFill>
                        <a:srgbClr val="7030A0"/>
                      </a:solidFill>
                      <a:prstDash val="solid"/>
                      <a:round/>
                      <a:headEnd type="none" w="med" len="med"/>
                      <a:tailEnd type="none" w="med" len="med"/>
                    </a:lnB>
                    <a:solidFill>
                      <a:srgbClr val="FEE6F9"/>
                    </a:solidFill>
                  </a:tcPr>
                </a:tc>
                <a:tc>
                  <a:txBody>
                    <a:bodyPr/>
                    <a:lstStyle/>
                    <a:p>
                      <a:pPr algn="ctr">
                        <a:spcAft>
                          <a:spcPts val="0"/>
                        </a:spcAft>
                      </a:pPr>
                      <a:r>
                        <a:rPr lang="en-GB" sz="1100">
                          <a:solidFill>
                            <a:srgbClr val="000000"/>
                          </a:solidFill>
                          <a:effectLst/>
                          <a:latin typeface="Calibri Light" panose="020F0302020204030204" pitchFamily="34" charset="0"/>
                        </a:rPr>
                        <a:t>10</a:t>
                      </a:r>
                      <a:r>
                        <a:rPr lang="en-GB" sz="1100">
                          <a:effectLst/>
                          <a:latin typeface="Calibri Light" panose="020F0302020204030204" pitchFamily="34" charset="0"/>
                        </a:rPr>
                        <a:t> </a:t>
                      </a:r>
                      <a:endParaRPr lang="en-GB" sz="1100">
                        <a:effectLst/>
                        <a:latin typeface="Calibri" panose="020F0502020204030204" pitchFamily="34" charset="0"/>
                      </a:endParaRPr>
                    </a:p>
                    <a:p>
                      <a:pPr algn="ctr">
                        <a:spcAft>
                          <a:spcPts val="0"/>
                        </a:spcAft>
                      </a:pPr>
                      <a:r>
                        <a:rPr lang="en-GB" sz="1100">
                          <a:solidFill>
                            <a:srgbClr val="000000"/>
                          </a:solidFill>
                          <a:effectLst/>
                          <a:latin typeface="Calibri Light" panose="020F0302020204030204" pitchFamily="34" charset="0"/>
                        </a:rPr>
                        <a:t>Highest</a:t>
                      </a:r>
                      <a:r>
                        <a:rPr lang="en-GB" sz="1100">
                          <a:effectLst/>
                          <a:latin typeface="Calibri Light" panose="020F0302020204030204" pitchFamily="34" charset="0"/>
                        </a:rPr>
                        <a:t> </a:t>
                      </a:r>
                      <a:endParaRPr lang="en-GB" sz="1100">
                        <a:effectLst/>
                        <a:latin typeface="Calibri" panose="020F0502020204030204" pitchFamily="34" charset="0"/>
                      </a:endParaRPr>
                    </a:p>
                  </a:txBody>
                  <a:tcPr marL="67755" marR="67755" marT="45170" marB="45170" anchor="ctr">
                    <a:lnL>
                      <a:noFill/>
                    </a:lnL>
                    <a:lnR w="12700" cap="flat" cmpd="sng" algn="ctr">
                      <a:solidFill>
                        <a:srgbClr val="7030A0"/>
                      </a:solidFill>
                      <a:prstDash val="solid"/>
                      <a:round/>
                      <a:headEnd type="none" w="med" len="med"/>
                      <a:tailEnd type="none" w="med" len="med"/>
                    </a:lnR>
                    <a:lnT>
                      <a:noFill/>
                    </a:lnT>
                    <a:lnB w="12700" cap="flat" cmpd="sng" algn="ctr">
                      <a:solidFill>
                        <a:srgbClr val="7030A0"/>
                      </a:solidFill>
                      <a:prstDash val="solid"/>
                      <a:round/>
                      <a:headEnd type="none" w="med" len="med"/>
                      <a:tailEnd type="none" w="med" len="med"/>
                    </a:lnB>
                    <a:solidFill>
                      <a:srgbClr val="FEE6F9"/>
                    </a:solidFill>
                  </a:tcPr>
                </a:tc>
                <a:extLst>
                  <a:ext uri="{0D108BD9-81ED-4DB2-BD59-A6C34878D82A}">
                    <a16:rowId xmlns:a16="http://schemas.microsoft.com/office/drawing/2014/main" val="3459437961"/>
                  </a:ext>
                </a:extLst>
              </a:tr>
              <a:tr h="248538">
                <a:tc>
                  <a:txBody>
                    <a:bodyPr/>
                    <a:lstStyle/>
                    <a:p>
                      <a:pPr algn="ctr">
                        <a:spcAft>
                          <a:spcPts val="0"/>
                        </a:spcAft>
                      </a:pPr>
                      <a:r>
                        <a:rPr lang="en-GB" sz="1100" b="1">
                          <a:effectLst/>
                          <a:latin typeface="Calibri Light" panose="020F0302020204030204" pitchFamily="34" charset="0"/>
                        </a:rPr>
                        <a:t> </a:t>
                      </a:r>
                      <a:endParaRPr lang="en-GB" sz="1100">
                        <a:effectLst/>
                        <a:latin typeface="Calibri" panose="020F0502020204030204" pitchFamily="34" charset="0"/>
                      </a:endParaRPr>
                    </a:p>
                  </a:txBody>
                  <a:tcPr marL="67755" marR="67755" marT="45170" marB="45170" anchor="ctr">
                    <a:lnL w="12700" cap="flat" cmpd="sng" algn="ctr">
                      <a:solidFill>
                        <a:srgbClr val="7030A0"/>
                      </a:solidFill>
                      <a:prstDash val="solid"/>
                      <a:round/>
                      <a:headEnd type="none" w="med" len="med"/>
                      <a:tailEnd type="none" w="med" len="med"/>
                    </a:lnL>
                    <a:lnR>
                      <a:noFill/>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solidFill>
                      <a:srgbClr val="FFFFFF"/>
                    </a:solidFill>
                  </a:tcPr>
                </a:tc>
                <a:tc>
                  <a:txBody>
                    <a:bodyPr/>
                    <a:lstStyle/>
                    <a:p>
                      <a:pPr algn="ctr">
                        <a:spcAft>
                          <a:spcPts val="0"/>
                        </a:spcAft>
                      </a:pPr>
                      <a:r>
                        <a:rPr lang="en-GB" sz="1100">
                          <a:effectLst/>
                          <a:latin typeface="Calibri Light" panose="020F0302020204030204" pitchFamily="34" charset="0"/>
                        </a:rPr>
                        <a:t> </a:t>
                      </a:r>
                      <a:endParaRPr lang="en-GB" sz="1100">
                        <a:effectLst/>
                        <a:latin typeface="Calibri" panose="020F0502020204030204" pitchFamily="34" charset="0"/>
                      </a:endParaRPr>
                    </a:p>
                  </a:txBody>
                  <a:tcPr marL="67755" marR="67755" marT="45170" marB="45170" anchor="ctr">
                    <a:lnL>
                      <a:noFill/>
                    </a:lnL>
                    <a:lnR>
                      <a:noFill/>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solidFill>
                      <a:srgbClr val="FFFFFF"/>
                    </a:solidFill>
                  </a:tcPr>
                </a:tc>
                <a:tc>
                  <a:txBody>
                    <a:bodyPr/>
                    <a:lstStyle/>
                    <a:p>
                      <a:pPr algn="ctr">
                        <a:spcAft>
                          <a:spcPts val="0"/>
                        </a:spcAft>
                      </a:pPr>
                      <a:r>
                        <a:rPr lang="en-GB" sz="1100">
                          <a:effectLst/>
                          <a:latin typeface="Calibri Light" panose="020F0302020204030204" pitchFamily="34" charset="0"/>
                        </a:rPr>
                        <a:t> </a:t>
                      </a:r>
                      <a:endParaRPr lang="en-GB" sz="1100">
                        <a:effectLst/>
                        <a:latin typeface="Calibri" panose="020F0502020204030204" pitchFamily="34" charset="0"/>
                      </a:endParaRPr>
                    </a:p>
                  </a:txBody>
                  <a:tcPr marL="67755" marR="67755" marT="45170" marB="45170" anchor="ctr">
                    <a:lnL>
                      <a:noFill/>
                    </a:lnL>
                    <a:lnR>
                      <a:noFill/>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solidFill>
                      <a:srgbClr val="FFFFFF"/>
                    </a:solidFill>
                  </a:tcPr>
                </a:tc>
                <a:tc>
                  <a:txBody>
                    <a:bodyPr/>
                    <a:lstStyle/>
                    <a:p>
                      <a:pPr algn="ctr">
                        <a:spcAft>
                          <a:spcPts val="0"/>
                        </a:spcAft>
                      </a:pPr>
                      <a:r>
                        <a:rPr lang="en-GB" sz="1100">
                          <a:effectLst/>
                          <a:latin typeface="Calibri Light" panose="020F0302020204030204" pitchFamily="34" charset="0"/>
                        </a:rPr>
                        <a:t> </a:t>
                      </a:r>
                      <a:endParaRPr lang="en-GB" sz="1100">
                        <a:effectLst/>
                        <a:latin typeface="Calibri" panose="020F0502020204030204" pitchFamily="34" charset="0"/>
                      </a:endParaRPr>
                    </a:p>
                  </a:txBody>
                  <a:tcPr marL="67755" marR="67755" marT="45170" marB="45170" anchor="ctr">
                    <a:lnL>
                      <a:noFill/>
                    </a:lnL>
                    <a:lnR>
                      <a:noFill/>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solidFill>
                      <a:srgbClr val="FFFFFF"/>
                    </a:solidFill>
                  </a:tcPr>
                </a:tc>
                <a:tc>
                  <a:txBody>
                    <a:bodyPr/>
                    <a:lstStyle/>
                    <a:p>
                      <a:pPr algn="ctr">
                        <a:spcAft>
                          <a:spcPts val="0"/>
                        </a:spcAft>
                      </a:pPr>
                      <a:r>
                        <a:rPr lang="en-GB" sz="1100">
                          <a:effectLst/>
                          <a:latin typeface="Calibri Light" panose="020F0302020204030204" pitchFamily="34" charset="0"/>
                        </a:rPr>
                        <a:t> </a:t>
                      </a:r>
                      <a:endParaRPr lang="en-GB" sz="1100">
                        <a:effectLst/>
                        <a:latin typeface="Calibri" panose="020F0502020204030204" pitchFamily="34" charset="0"/>
                      </a:endParaRPr>
                    </a:p>
                  </a:txBody>
                  <a:tcPr marL="67755" marR="67755" marT="45170" marB="45170" anchor="ctr">
                    <a:lnL>
                      <a:noFill/>
                    </a:lnL>
                    <a:lnR>
                      <a:noFill/>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solidFill>
                      <a:srgbClr val="FFFFFF"/>
                    </a:solidFill>
                  </a:tcPr>
                </a:tc>
                <a:tc>
                  <a:txBody>
                    <a:bodyPr/>
                    <a:lstStyle/>
                    <a:p>
                      <a:pPr algn="ctr">
                        <a:spcAft>
                          <a:spcPts val="0"/>
                        </a:spcAft>
                      </a:pPr>
                      <a:r>
                        <a:rPr lang="en-GB" sz="1100">
                          <a:effectLst/>
                          <a:latin typeface="Calibri Light" panose="020F0302020204030204" pitchFamily="34" charset="0"/>
                        </a:rPr>
                        <a:t> </a:t>
                      </a:r>
                      <a:endParaRPr lang="en-GB" sz="1100">
                        <a:effectLst/>
                        <a:latin typeface="Calibri" panose="020F0502020204030204" pitchFamily="34" charset="0"/>
                      </a:endParaRPr>
                    </a:p>
                  </a:txBody>
                  <a:tcPr marL="67755" marR="67755" marT="45170" marB="45170" anchor="ctr">
                    <a:lnL>
                      <a:noFill/>
                    </a:lnL>
                    <a:lnR>
                      <a:noFill/>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solidFill>
                      <a:srgbClr val="FFFFFF"/>
                    </a:solidFill>
                  </a:tcPr>
                </a:tc>
                <a:tc gridSpan="2">
                  <a:txBody>
                    <a:bodyPr/>
                    <a:lstStyle/>
                    <a:p>
                      <a:pPr algn="ctr">
                        <a:spcAft>
                          <a:spcPts val="0"/>
                        </a:spcAft>
                      </a:pPr>
                      <a:r>
                        <a:rPr lang="en-GB" sz="1100">
                          <a:effectLst/>
                          <a:latin typeface="Calibri Light" panose="020F0302020204030204" pitchFamily="34" charset="0"/>
                        </a:rPr>
                        <a:t> </a:t>
                      </a:r>
                      <a:endParaRPr lang="en-GB" sz="1100">
                        <a:effectLst/>
                        <a:latin typeface="Calibri" panose="020F0502020204030204" pitchFamily="34" charset="0"/>
                      </a:endParaRPr>
                    </a:p>
                  </a:txBody>
                  <a:tcPr marL="67755" marR="67755" marT="45170" marB="45170" anchor="ctr">
                    <a:lnL>
                      <a:noFill/>
                    </a:lnL>
                    <a:lnR>
                      <a:noFill/>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solidFill>
                      <a:srgbClr val="FFFFFF"/>
                    </a:solidFill>
                  </a:tcPr>
                </a:tc>
                <a:tc hMerge="1">
                  <a:txBody>
                    <a:bodyPr/>
                    <a:lstStyle/>
                    <a:p>
                      <a:pPr algn="ctr">
                        <a:spcAft>
                          <a:spcPts val="0"/>
                        </a:spcAft>
                      </a:pPr>
                      <a:endParaRPr lang="en-GB" sz="1100">
                        <a:effectLst/>
                        <a:latin typeface="Calibri" panose="020F0502020204030204" pitchFamily="34" charset="0"/>
                      </a:endParaRPr>
                    </a:p>
                  </a:txBody>
                  <a:tcPr marL="67755" marR="67755" marT="45170" marB="45170" anchor="ctr">
                    <a:lnL>
                      <a:noFill/>
                    </a:lnL>
                    <a:lnR>
                      <a:noFill/>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solidFill>
                      <a:srgbClr val="FFFFFF"/>
                    </a:solidFill>
                  </a:tcPr>
                </a:tc>
                <a:tc>
                  <a:txBody>
                    <a:bodyPr/>
                    <a:lstStyle/>
                    <a:p>
                      <a:pPr algn="ctr">
                        <a:spcAft>
                          <a:spcPts val="0"/>
                        </a:spcAft>
                      </a:pPr>
                      <a:r>
                        <a:rPr lang="en-GB" sz="1100">
                          <a:effectLst/>
                          <a:latin typeface="Calibri Light" panose="020F0302020204030204" pitchFamily="34" charset="0"/>
                        </a:rPr>
                        <a:t> </a:t>
                      </a:r>
                      <a:endParaRPr lang="en-GB" sz="1100">
                        <a:effectLst/>
                        <a:latin typeface="Calibri" panose="020F0502020204030204" pitchFamily="34" charset="0"/>
                      </a:endParaRPr>
                    </a:p>
                  </a:txBody>
                  <a:tcPr marL="67755" marR="67755" marT="45170" marB="45170" anchor="ctr">
                    <a:lnL>
                      <a:noFill/>
                    </a:lnL>
                    <a:lnR>
                      <a:noFill/>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solidFill>
                      <a:srgbClr val="FFFFFF"/>
                    </a:solidFill>
                  </a:tcPr>
                </a:tc>
                <a:tc>
                  <a:txBody>
                    <a:bodyPr/>
                    <a:lstStyle/>
                    <a:p>
                      <a:pPr algn="ctr">
                        <a:spcAft>
                          <a:spcPts val="0"/>
                        </a:spcAft>
                      </a:pPr>
                      <a:r>
                        <a:rPr lang="en-GB" sz="1100">
                          <a:effectLst/>
                          <a:latin typeface="Calibri Light" panose="020F0302020204030204" pitchFamily="34" charset="0"/>
                        </a:rPr>
                        <a:t> </a:t>
                      </a:r>
                      <a:endParaRPr lang="en-GB" sz="1100">
                        <a:effectLst/>
                        <a:latin typeface="Calibri" panose="020F0502020204030204" pitchFamily="34" charset="0"/>
                      </a:endParaRPr>
                    </a:p>
                  </a:txBody>
                  <a:tcPr marL="67755" marR="67755" marT="45170" marB="45170" anchor="ctr">
                    <a:lnL>
                      <a:noFill/>
                    </a:lnL>
                    <a:lnR>
                      <a:noFill/>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solidFill>
                      <a:srgbClr val="FFFFFF"/>
                    </a:solidFill>
                  </a:tcPr>
                </a:tc>
                <a:tc>
                  <a:txBody>
                    <a:bodyPr/>
                    <a:lstStyle/>
                    <a:p>
                      <a:pPr algn="ctr">
                        <a:spcAft>
                          <a:spcPts val="0"/>
                        </a:spcAft>
                      </a:pPr>
                      <a:r>
                        <a:rPr lang="en-GB" sz="1100">
                          <a:effectLst/>
                          <a:latin typeface="Calibri Light" panose="020F0302020204030204" pitchFamily="34" charset="0"/>
                        </a:rPr>
                        <a:t> </a:t>
                      </a:r>
                      <a:endParaRPr lang="en-GB" sz="1100">
                        <a:effectLst/>
                        <a:latin typeface="Calibri" panose="020F0502020204030204" pitchFamily="34" charset="0"/>
                      </a:endParaRPr>
                    </a:p>
                  </a:txBody>
                  <a:tcPr marL="67755" marR="67755" marT="45170" marB="45170" anchor="ctr">
                    <a:lnL>
                      <a:noFill/>
                    </a:lnL>
                    <a:lnR>
                      <a:noFill/>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solidFill>
                      <a:srgbClr val="FFFFFF"/>
                    </a:solidFill>
                  </a:tcPr>
                </a:tc>
                <a:tc>
                  <a:txBody>
                    <a:bodyPr/>
                    <a:lstStyle/>
                    <a:p>
                      <a:pPr algn="ctr">
                        <a:spcAft>
                          <a:spcPts val="0"/>
                        </a:spcAft>
                      </a:pPr>
                      <a:r>
                        <a:rPr lang="en-GB" sz="1100">
                          <a:effectLst/>
                          <a:latin typeface="Calibri Light" panose="020F0302020204030204" pitchFamily="34" charset="0"/>
                        </a:rPr>
                        <a:t> </a:t>
                      </a:r>
                      <a:endParaRPr lang="en-GB" sz="1100">
                        <a:effectLst/>
                        <a:latin typeface="Calibri" panose="020F0502020204030204" pitchFamily="34" charset="0"/>
                      </a:endParaRPr>
                    </a:p>
                  </a:txBody>
                  <a:tcPr marL="67755" marR="67755" marT="45170" marB="45170" anchor="ctr">
                    <a:lnL>
                      <a:noFill/>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w="12700" cap="flat" cmpd="sng" algn="ctr">
                      <a:solidFill>
                        <a:srgbClr val="7030A0"/>
                      </a:solidFill>
                      <a:prstDash val="solid"/>
                      <a:round/>
                      <a:headEnd type="none" w="med" len="med"/>
                      <a:tailEnd type="none" w="med" len="med"/>
                    </a:lnB>
                    <a:solidFill>
                      <a:srgbClr val="FFFFFF"/>
                    </a:solidFill>
                  </a:tcPr>
                </a:tc>
                <a:extLst>
                  <a:ext uri="{0D108BD9-81ED-4DB2-BD59-A6C34878D82A}">
                    <a16:rowId xmlns:a16="http://schemas.microsoft.com/office/drawing/2014/main" val="1111231912"/>
                  </a:ext>
                </a:extLst>
              </a:tr>
              <a:tr h="439407">
                <a:tc>
                  <a:txBody>
                    <a:bodyPr/>
                    <a:lstStyle/>
                    <a:p>
                      <a:pPr algn="ctr">
                        <a:spcAft>
                          <a:spcPts val="0"/>
                        </a:spcAft>
                      </a:pPr>
                      <a:r>
                        <a:rPr lang="en-GB" sz="1200" b="1">
                          <a:solidFill>
                            <a:srgbClr val="000000"/>
                          </a:solidFill>
                          <a:effectLst/>
                          <a:latin typeface="Calibri Light" panose="020F0302020204030204" pitchFamily="34" charset="0"/>
                        </a:rPr>
                        <a:t>4</a:t>
                      </a:r>
                      <a:r>
                        <a:rPr lang="en-GB" sz="1200" b="1">
                          <a:effectLst/>
                          <a:latin typeface="Calibri Light" panose="020F0302020204030204" pitchFamily="34" charset="0"/>
                        </a:rPr>
                        <a:t> </a:t>
                      </a:r>
                      <a:endParaRPr lang="en-GB" sz="1100">
                        <a:effectLst/>
                        <a:latin typeface="Calibri" panose="020F0502020204030204" pitchFamily="34" charset="0"/>
                      </a:endParaRPr>
                    </a:p>
                  </a:txBody>
                  <a:tcPr marL="67755" marR="67755" marT="45170" marB="45170" anchor="ctr">
                    <a:lnL w="12700" cap="flat" cmpd="sng" algn="ctr">
                      <a:solidFill>
                        <a:srgbClr val="7030A0"/>
                      </a:solidFill>
                      <a:prstDash val="solid"/>
                      <a:round/>
                      <a:headEnd type="none" w="med" len="med"/>
                      <a:tailEnd type="none" w="med" len="med"/>
                    </a:lnL>
                    <a:lnR>
                      <a:noFill/>
                    </a:lnR>
                    <a:lnT w="12700" cap="flat" cmpd="sng" algn="ctr">
                      <a:solidFill>
                        <a:srgbClr val="7030A0"/>
                      </a:solidFill>
                      <a:prstDash val="solid"/>
                      <a:round/>
                      <a:headEnd type="none" w="med" len="med"/>
                      <a:tailEnd type="none" w="med" len="med"/>
                    </a:lnT>
                    <a:lnB>
                      <a:noFill/>
                    </a:lnB>
                    <a:solidFill>
                      <a:srgbClr val="FEE6F9"/>
                    </a:solidFill>
                  </a:tcPr>
                </a:tc>
                <a:tc gridSpan="11">
                  <a:txBody>
                    <a:bodyPr/>
                    <a:lstStyle/>
                    <a:p>
                      <a:pPr algn="ctr">
                        <a:spcAft>
                          <a:spcPts val="0"/>
                        </a:spcAft>
                      </a:pPr>
                      <a:r>
                        <a:rPr lang="en-US" sz="1200" b="1">
                          <a:solidFill>
                            <a:srgbClr val="000000"/>
                          </a:solidFill>
                          <a:effectLst/>
                          <a:latin typeface="Calibri Light" panose="020F0302020204030204" pitchFamily="34" charset="0"/>
                        </a:rPr>
                        <a:t>Awareness of DBI Level 2 support and its benefits for a person in distress</a:t>
                      </a:r>
                      <a:r>
                        <a:rPr lang="en-US" sz="1200">
                          <a:effectLst/>
                          <a:latin typeface="Calibri Light" panose="020F0302020204030204" pitchFamily="34" charset="0"/>
                        </a:rPr>
                        <a:t> </a:t>
                      </a:r>
                      <a:endParaRPr lang="en-US" sz="1100">
                        <a:effectLst/>
                        <a:latin typeface="Calibri" panose="020F0502020204030204" pitchFamily="34" charset="0"/>
                      </a:endParaRPr>
                    </a:p>
                  </a:txBody>
                  <a:tcPr marL="67755" marR="67755" marT="45170" marB="45170" anchor="ctr">
                    <a:lnL>
                      <a:noFill/>
                    </a:lnL>
                    <a:lnR w="12700" cap="flat" cmpd="sng" algn="ctr">
                      <a:solidFill>
                        <a:srgbClr val="7030A0"/>
                      </a:solidFill>
                      <a:prstDash val="solid"/>
                      <a:round/>
                      <a:headEnd type="none" w="med" len="med"/>
                      <a:tailEnd type="none" w="med" len="med"/>
                    </a:lnR>
                    <a:lnT w="12700" cap="flat" cmpd="sng" algn="ctr">
                      <a:solidFill>
                        <a:srgbClr val="7030A0"/>
                      </a:solidFill>
                      <a:prstDash val="solid"/>
                      <a:round/>
                      <a:headEnd type="none" w="med" len="med"/>
                      <a:tailEnd type="none" w="med" len="med"/>
                    </a:lnT>
                    <a:lnB>
                      <a:noFill/>
                    </a:lnB>
                    <a:solidFill>
                      <a:srgbClr val="FEE6F9"/>
                    </a:solidFill>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extLst>
                  <a:ext uri="{0D108BD9-81ED-4DB2-BD59-A6C34878D82A}">
                    <a16:rowId xmlns:a16="http://schemas.microsoft.com/office/drawing/2014/main" val="2367035186"/>
                  </a:ext>
                </a:extLst>
              </a:tr>
              <a:tr h="571547">
                <a:tc>
                  <a:txBody>
                    <a:bodyPr/>
                    <a:lstStyle/>
                    <a:p>
                      <a:pPr algn="ctr">
                        <a:spcAft>
                          <a:spcPts val="0"/>
                        </a:spcAft>
                      </a:pPr>
                      <a:r>
                        <a:rPr lang="en-GB" sz="1100" b="1">
                          <a:effectLst/>
                          <a:latin typeface="Calibri Light" panose="020F0302020204030204" pitchFamily="34" charset="0"/>
                        </a:rPr>
                        <a:t> </a:t>
                      </a:r>
                      <a:endParaRPr lang="en-GB" sz="1100">
                        <a:effectLst/>
                        <a:latin typeface="Calibri" panose="020F0502020204030204" pitchFamily="34" charset="0"/>
                      </a:endParaRPr>
                    </a:p>
                  </a:txBody>
                  <a:tcPr marL="67755" marR="67755" marT="45170" marB="45170" anchor="ctr">
                    <a:lnL w="12700" cap="flat" cmpd="sng" algn="ctr">
                      <a:solidFill>
                        <a:srgbClr val="7030A0"/>
                      </a:solidFill>
                      <a:prstDash val="solid"/>
                      <a:round/>
                      <a:headEnd type="none" w="med" len="med"/>
                      <a:tailEnd type="none" w="med" len="med"/>
                    </a:lnL>
                    <a:lnR>
                      <a:noFill/>
                    </a:lnR>
                    <a:lnT>
                      <a:noFill/>
                    </a:lnT>
                    <a:lnB w="12700" cap="flat" cmpd="sng" algn="ctr">
                      <a:solidFill>
                        <a:srgbClr val="7030A0"/>
                      </a:solidFill>
                      <a:prstDash val="solid"/>
                      <a:round/>
                      <a:headEnd type="none" w="med" len="med"/>
                      <a:tailEnd type="none" w="med" len="med"/>
                    </a:lnB>
                    <a:solidFill>
                      <a:srgbClr val="FEE6F9"/>
                    </a:solidFill>
                  </a:tcPr>
                </a:tc>
                <a:tc>
                  <a:txBody>
                    <a:bodyPr/>
                    <a:lstStyle/>
                    <a:p>
                      <a:pPr algn="ctr">
                        <a:spcAft>
                          <a:spcPts val="0"/>
                        </a:spcAft>
                      </a:pPr>
                      <a:r>
                        <a:rPr lang="en-GB" sz="1100">
                          <a:solidFill>
                            <a:srgbClr val="000000"/>
                          </a:solidFill>
                          <a:effectLst/>
                          <a:latin typeface="Calibri Light" panose="020F0302020204030204" pitchFamily="34" charset="0"/>
                        </a:rPr>
                        <a:t>1</a:t>
                      </a:r>
                      <a:r>
                        <a:rPr lang="en-GB" sz="1100">
                          <a:effectLst/>
                          <a:latin typeface="Calibri Light" panose="020F0302020204030204" pitchFamily="34" charset="0"/>
                        </a:rPr>
                        <a:t> </a:t>
                      </a:r>
                      <a:endParaRPr lang="en-GB" sz="1100">
                        <a:effectLst/>
                        <a:latin typeface="Calibri" panose="020F0502020204030204" pitchFamily="34" charset="0"/>
                      </a:endParaRPr>
                    </a:p>
                    <a:p>
                      <a:pPr algn="ctr">
                        <a:spcAft>
                          <a:spcPts val="0"/>
                        </a:spcAft>
                      </a:pPr>
                      <a:r>
                        <a:rPr lang="en-GB" sz="1100">
                          <a:solidFill>
                            <a:srgbClr val="000000"/>
                          </a:solidFill>
                          <a:effectLst/>
                          <a:latin typeface="Calibri Light" panose="020F0302020204030204" pitchFamily="34" charset="0"/>
                        </a:rPr>
                        <a:t>Lowest</a:t>
                      </a:r>
                      <a:r>
                        <a:rPr lang="en-GB" sz="1100">
                          <a:effectLst/>
                          <a:latin typeface="Calibri Light" panose="020F0302020204030204" pitchFamily="34" charset="0"/>
                        </a:rPr>
                        <a:t> </a:t>
                      </a:r>
                      <a:endParaRPr lang="en-GB" sz="1100">
                        <a:effectLst/>
                        <a:latin typeface="Calibri" panose="020F0502020204030204" pitchFamily="34" charset="0"/>
                      </a:endParaRPr>
                    </a:p>
                  </a:txBody>
                  <a:tcPr marL="67755" marR="67755" marT="45170" marB="45170" anchor="ctr">
                    <a:lnL>
                      <a:noFill/>
                    </a:lnL>
                    <a:lnR>
                      <a:noFill/>
                    </a:lnR>
                    <a:lnT>
                      <a:noFill/>
                    </a:lnT>
                    <a:lnB w="12700" cap="flat" cmpd="sng" algn="ctr">
                      <a:solidFill>
                        <a:srgbClr val="7030A0"/>
                      </a:solidFill>
                      <a:prstDash val="solid"/>
                      <a:round/>
                      <a:headEnd type="none" w="med" len="med"/>
                      <a:tailEnd type="none" w="med" len="med"/>
                    </a:lnB>
                    <a:solidFill>
                      <a:srgbClr val="FEE6F9"/>
                    </a:solidFill>
                  </a:tcPr>
                </a:tc>
                <a:tc>
                  <a:txBody>
                    <a:bodyPr/>
                    <a:lstStyle/>
                    <a:p>
                      <a:pPr algn="ctr">
                        <a:spcAft>
                          <a:spcPts val="0"/>
                        </a:spcAft>
                      </a:pPr>
                      <a:r>
                        <a:rPr lang="en-GB" sz="1100">
                          <a:solidFill>
                            <a:srgbClr val="000000"/>
                          </a:solidFill>
                          <a:effectLst/>
                          <a:latin typeface="Calibri Light" panose="020F0302020204030204" pitchFamily="34" charset="0"/>
                        </a:rPr>
                        <a:t>2</a:t>
                      </a:r>
                      <a:r>
                        <a:rPr lang="en-GB" sz="1100">
                          <a:effectLst/>
                          <a:latin typeface="Calibri Light" panose="020F0302020204030204" pitchFamily="34" charset="0"/>
                        </a:rPr>
                        <a:t> </a:t>
                      </a:r>
                      <a:endParaRPr lang="en-GB" sz="1100">
                        <a:effectLst/>
                        <a:latin typeface="Calibri" panose="020F0502020204030204" pitchFamily="34" charset="0"/>
                      </a:endParaRPr>
                    </a:p>
                  </a:txBody>
                  <a:tcPr marL="67755" marR="67755" marT="45170" marB="45170" anchor="ctr">
                    <a:lnL>
                      <a:noFill/>
                    </a:lnL>
                    <a:lnR>
                      <a:noFill/>
                    </a:lnR>
                    <a:lnT>
                      <a:noFill/>
                    </a:lnT>
                    <a:lnB w="12700" cap="flat" cmpd="sng" algn="ctr">
                      <a:solidFill>
                        <a:srgbClr val="7030A0"/>
                      </a:solidFill>
                      <a:prstDash val="solid"/>
                      <a:round/>
                      <a:headEnd type="none" w="med" len="med"/>
                      <a:tailEnd type="none" w="med" len="med"/>
                    </a:lnB>
                    <a:solidFill>
                      <a:srgbClr val="FEE6F9"/>
                    </a:solidFill>
                  </a:tcPr>
                </a:tc>
                <a:tc>
                  <a:txBody>
                    <a:bodyPr/>
                    <a:lstStyle/>
                    <a:p>
                      <a:pPr algn="ctr">
                        <a:spcAft>
                          <a:spcPts val="0"/>
                        </a:spcAft>
                      </a:pPr>
                      <a:r>
                        <a:rPr lang="en-GB" sz="1100">
                          <a:solidFill>
                            <a:srgbClr val="000000"/>
                          </a:solidFill>
                          <a:effectLst/>
                          <a:latin typeface="Calibri Light" panose="020F0302020204030204" pitchFamily="34" charset="0"/>
                        </a:rPr>
                        <a:t>3</a:t>
                      </a:r>
                      <a:r>
                        <a:rPr lang="en-GB" sz="1100">
                          <a:effectLst/>
                          <a:latin typeface="Calibri Light" panose="020F0302020204030204" pitchFamily="34" charset="0"/>
                        </a:rPr>
                        <a:t> </a:t>
                      </a:r>
                      <a:endParaRPr lang="en-GB" sz="1100">
                        <a:effectLst/>
                        <a:latin typeface="Calibri" panose="020F0502020204030204" pitchFamily="34" charset="0"/>
                      </a:endParaRPr>
                    </a:p>
                  </a:txBody>
                  <a:tcPr marL="67755" marR="67755" marT="45170" marB="45170" anchor="ctr">
                    <a:lnL>
                      <a:noFill/>
                    </a:lnL>
                    <a:lnR>
                      <a:noFill/>
                    </a:lnR>
                    <a:lnT>
                      <a:noFill/>
                    </a:lnT>
                    <a:lnB w="12700" cap="flat" cmpd="sng" algn="ctr">
                      <a:solidFill>
                        <a:srgbClr val="7030A0"/>
                      </a:solidFill>
                      <a:prstDash val="solid"/>
                      <a:round/>
                      <a:headEnd type="none" w="med" len="med"/>
                      <a:tailEnd type="none" w="med" len="med"/>
                    </a:lnB>
                    <a:solidFill>
                      <a:srgbClr val="FEE6F9"/>
                    </a:solidFill>
                  </a:tcPr>
                </a:tc>
                <a:tc>
                  <a:txBody>
                    <a:bodyPr/>
                    <a:lstStyle/>
                    <a:p>
                      <a:pPr algn="ctr">
                        <a:spcAft>
                          <a:spcPts val="0"/>
                        </a:spcAft>
                      </a:pPr>
                      <a:r>
                        <a:rPr lang="en-GB" sz="1100">
                          <a:solidFill>
                            <a:srgbClr val="000000"/>
                          </a:solidFill>
                          <a:effectLst/>
                          <a:latin typeface="Calibri Light" panose="020F0302020204030204" pitchFamily="34" charset="0"/>
                        </a:rPr>
                        <a:t>4</a:t>
                      </a:r>
                      <a:r>
                        <a:rPr lang="en-GB" sz="1100">
                          <a:effectLst/>
                          <a:latin typeface="Calibri Light" panose="020F0302020204030204" pitchFamily="34" charset="0"/>
                        </a:rPr>
                        <a:t> </a:t>
                      </a:r>
                      <a:endParaRPr lang="en-GB" sz="1100">
                        <a:effectLst/>
                        <a:latin typeface="Calibri" panose="020F0502020204030204" pitchFamily="34" charset="0"/>
                      </a:endParaRPr>
                    </a:p>
                  </a:txBody>
                  <a:tcPr marL="67755" marR="67755" marT="45170" marB="45170" anchor="ctr">
                    <a:lnL>
                      <a:noFill/>
                    </a:lnL>
                    <a:lnR>
                      <a:noFill/>
                    </a:lnR>
                    <a:lnT>
                      <a:noFill/>
                    </a:lnT>
                    <a:lnB w="12700" cap="flat" cmpd="sng" algn="ctr">
                      <a:solidFill>
                        <a:srgbClr val="7030A0"/>
                      </a:solidFill>
                      <a:prstDash val="solid"/>
                      <a:round/>
                      <a:headEnd type="none" w="med" len="med"/>
                      <a:tailEnd type="none" w="med" len="med"/>
                    </a:lnB>
                    <a:solidFill>
                      <a:srgbClr val="FEE6F9"/>
                    </a:solidFill>
                  </a:tcPr>
                </a:tc>
                <a:tc>
                  <a:txBody>
                    <a:bodyPr/>
                    <a:lstStyle/>
                    <a:p>
                      <a:pPr algn="ctr">
                        <a:spcAft>
                          <a:spcPts val="0"/>
                        </a:spcAft>
                      </a:pPr>
                      <a:r>
                        <a:rPr lang="en-GB" sz="1100">
                          <a:solidFill>
                            <a:srgbClr val="000000"/>
                          </a:solidFill>
                          <a:effectLst/>
                          <a:latin typeface="Calibri Light" panose="020F0302020204030204" pitchFamily="34" charset="0"/>
                        </a:rPr>
                        <a:t>5</a:t>
                      </a:r>
                      <a:r>
                        <a:rPr lang="en-GB" sz="1100">
                          <a:effectLst/>
                          <a:latin typeface="Calibri Light" panose="020F0302020204030204" pitchFamily="34" charset="0"/>
                        </a:rPr>
                        <a:t> </a:t>
                      </a:r>
                      <a:endParaRPr lang="en-GB" sz="1100">
                        <a:effectLst/>
                        <a:latin typeface="Calibri" panose="020F0502020204030204" pitchFamily="34" charset="0"/>
                      </a:endParaRPr>
                    </a:p>
                  </a:txBody>
                  <a:tcPr marL="67755" marR="67755" marT="45170" marB="45170" anchor="ctr">
                    <a:lnL>
                      <a:noFill/>
                    </a:lnL>
                    <a:lnR>
                      <a:noFill/>
                    </a:lnR>
                    <a:lnT>
                      <a:noFill/>
                    </a:lnT>
                    <a:lnB w="12700" cap="flat" cmpd="sng" algn="ctr">
                      <a:solidFill>
                        <a:srgbClr val="7030A0"/>
                      </a:solidFill>
                      <a:prstDash val="solid"/>
                      <a:round/>
                      <a:headEnd type="none" w="med" len="med"/>
                      <a:tailEnd type="none" w="med" len="med"/>
                    </a:lnB>
                    <a:solidFill>
                      <a:srgbClr val="FEE6F9"/>
                    </a:solidFill>
                  </a:tcPr>
                </a:tc>
                <a:tc gridSpan="2">
                  <a:txBody>
                    <a:bodyPr/>
                    <a:lstStyle/>
                    <a:p>
                      <a:pPr algn="ctr">
                        <a:spcAft>
                          <a:spcPts val="0"/>
                        </a:spcAft>
                      </a:pPr>
                      <a:r>
                        <a:rPr lang="en-GB" sz="1100">
                          <a:solidFill>
                            <a:srgbClr val="000000"/>
                          </a:solidFill>
                          <a:effectLst/>
                          <a:latin typeface="Calibri Light" panose="020F0302020204030204" pitchFamily="34" charset="0"/>
                        </a:rPr>
                        <a:t>6</a:t>
                      </a:r>
                      <a:r>
                        <a:rPr lang="en-GB" sz="1100">
                          <a:effectLst/>
                          <a:latin typeface="Calibri Light" panose="020F0302020204030204" pitchFamily="34" charset="0"/>
                        </a:rPr>
                        <a:t> </a:t>
                      </a:r>
                      <a:endParaRPr lang="en-GB" sz="1100">
                        <a:effectLst/>
                        <a:latin typeface="Calibri" panose="020F0502020204030204" pitchFamily="34" charset="0"/>
                      </a:endParaRPr>
                    </a:p>
                  </a:txBody>
                  <a:tcPr marL="67755" marR="67755" marT="45170" marB="45170" anchor="ctr">
                    <a:lnL>
                      <a:noFill/>
                    </a:lnL>
                    <a:lnR>
                      <a:noFill/>
                    </a:lnR>
                    <a:lnT>
                      <a:noFill/>
                    </a:lnT>
                    <a:lnB w="12700" cap="flat" cmpd="sng" algn="ctr">
                      <a:solidFill>
                        <a:srgbClr val="7030A0"/>
                      </a:solidFill>
                      <a:prstDash val="solid"/>
                      <a:round/>
                      <a:headEnd type="none" w="med" len="med"/>
                      <a:tailEnd type="none" w="med" len="med"/>
                    </a:lnB>
                    <a:solidFill>
                      <a:srgbClr val="FEE6F9"/>
                    </a:solidFill>
                  </a:tcPr>
                </a:tc>
                <a:tc hMerge="1">
                  <a:txBody>
                    <a:bodyPr/>
                    <a:lstStyle/>
                    <a:p>
                      <a:pPr algn="ctr">
                        <a:spcAft>
                          <a:spcPts val="0"/>
                        </a:spcAft>
                      </a:pPr>
                      <a:endParaRPr lang="en-GB" sz="1100">
                        <a:effectLst/>
                        <a:latin typeface="Calibri" panose="020F0502020204030204" pitchFamily="34" charset="0"/>
                      </a:endParaRPr>
                    </a:p>
                  </a:txBody>
                  <a:tcPr marL="67755" marR="67755" marT="45170" marB="45170" anchor="ctr">
                    <a:lnL>
                      <a:noFill/>
                    </a:lnL>
                    <a:lnR>
                      <a:noFill/>
                    </a:lnR>
                    <a:lnT>
                      <a:noFill/>
                    </a:lnT>
                    <a:lnB w="12700" cap="flat" cmpd="sng" algn="ctr">
                      <a:solidFill>
                        <a:srgbClr val="7030A0"/>
                      </a:solidFill>
                      <a:prstDash val="solid"/>
                      <a:round/>
                      <a:headEnd type="none" w="med" len="med"/>
                      <a:tailEnd type="none" w="med" len="med"/>
                    </a:lnB>
                    <a:solidFill>
                      <a:srgbClr val="FEE6F9"/>
                    </a:solidFill>
                  </a:tcPr>
                </a:tc>
                <a:tc>
                  <a:txBody>
                    <a:bodyPr/>
                    <a:lstStyle/>
                    <a:p>
                      <a:pPr algn="ctr">
                        <a:spcAft>
                          <a:spcPts val="0"/>
                        </a:spcAft>
                      </a:pPr>
                      <a:r>
                        <a:rPr lang="en-GB" sz="1100">
                          <a:solidFill>
                            <a:srgbClr val="000000"/>
                          </a:solidFill>
                          <a:effectLst/>
                          <a:latin typeface="Calibri Light" panose="020F0302020204030204" pitchFamily="34" charset="0"/>
                        </a:rPr>
                        <a:t>7</a:t>
                      </a:r>
                      <a:r>
                        <a:rPr lang="en-GB" sz="1100">
                          <a:effectLst/>
                          <a:latin typeface="Calibri Light" panose="020F0302020204030204" pitchFamily="34" charset="0"/>
                        </a:rPr>
                        <a:t> </a:t>
                      </a:r>
                      <a:endParaRPr lang="en-GB" sz="1100">
                        <a:effectLst/>
                        <a:latin typeface="Calibri" panose="020F0502020204030204" pitchFamily="34" charset="0"/>
                      </a:endParaRPr>
                    </a:p>
                  </a:txBody>
                  <a:tcPr marL="67755" marR="67755" marT="45170" marB="45170" anchor="ctr">
                    <a:lnL>
                      <a:noFill/>
                    </a:lnL>
                    <a:lnR>
                      <a:noFill/>
                    </a:lnR>
                    <a:lnT>
                      <a:noFill/>
                    </a:lnT>
                    <a:lnB w="12700" cap="flat" cmpd="sng" algn="ctr">
                      <a:solidFill>
                        <a:srgbClr val="7030A0"/>
                      </a:solidFill>
                      <a:prstDash val="solid"/>
                      <a:round/>
                      <a:headEnd type="none" w="med" len="med"/>
                      <a:tailEnd type="none" w="med" len="med"/>
                    </a:lnB>
                    <a:solidFill>
                      <a:srgbClr val="FEE6F9"/>
                    </a:solidFill>
                  </a:tcPr>
                </a:tc>
                <a:tc>
                  <a:txBody>
                    <a:bodyPr/>
                    <a:lstStyle/>
                    <a:p>
                      <a:pPr algn="ctr">
                        <a:spcAft>
                          <a:spcPts val="0"/>
                        </a:spcAft>
                      </a:pPr>
                      <a:r>
                        <a:rPr lang="en-GB" sz="1100">
                          <a:solidFill>
                            <a:srgbClr val="000000"/>
                          </a:solidFill>
                          <a:effectLst/>
                          <a:latin typeface="Calibri Light" panose="020F0302020204030204" pitchFamily="34" charset="0"/>
                        </a:rPr>
                        <a:t>8</a:t>
                      </a:r>
                      <a:r>
                        <a:rPr lang="en-GB" sz="1100">
                          <a:effectLst/>
                          <a:latin typeface="Calibri Light" panose="020F0302020204030204" pitchFamily="34" charset="0"/>
                        </a:rPr>
                        <a:t> </a:t>
                      </a:r>
                      <a:endParaRPr lang="en-GB" sz="1100">
                        <a:effectLst/>
                        <a:latin typeface="Calibri" panose="020F0502020204030204" pitchFamily="34" charset="0"/>
                      </a:endParaRPr>
                    </a:p>
                  </a:txBody>
                  <a:tcPr marL="67755" marR="67755" marT="45170" marB="45170" anchor="ctr">
                    <a:lnL>
                      <a:noFill/>
                    </a:lnL>
                    <a:lnR>
                      <a:noFill/>
                    </a:lnR>
                    <a:lnT>
                      <a:noFill/>
                    </a:lnT>
                    <a:lnB w="12700" cap="flat" cmpd="sng" algn="ctr">
                      <a:solidFill>
                        <a:srgbClr val="7030A0"/>
                      </a:solidFill>
                      <a:prstDash val="solid"/>
                      <a:round/>
                      <a:headEnd type="none" w="med" len="med"/>
                      <a:tailEnd type="none" w="med" len="med"/>
                    </a:lnB>
                    <a:solidFill>
                      <a:srgbClr val="FEE6F9"/>
                    </a:solidFill>
                  </a:tcPr>
                </a:tc>
                <a:tc>
                  <a:txBody>
                    <a:bodyPr/>
                    <a:lstStyle/>
                    <a:p>
                      <a:pPr algn="ctr">
                        <a:spcAft>
                          <a:spcPts val="0"/>
                        </a:spcAft>
                      </a:pPr>
                      <a:r>
                        <a:rPr lang="en-GB" sz="1100">
                          <a:solidFill>
                            <a:srgbClr val="000000"/>
                          </a:solidFill>
                          <a:effectLst/>
                          <a:latin typeface="Calibri Light" panose="020F0302020204030204" pitchFamily="34" charset="0"/>
                        </a:rPr>
                        <a:t>9</a:t>
                      </a:r>
                      <a:r>
                        <a:rPr lang="en-GB" sz="1100">
                          <a:effectLst/>
                          <a:latin typeface="Calibri Light" panose="020F0302020204030204" pitchFamily="34" charset="0"/>
                        </a:rPr>
                        <a:t> </a:t>
                      </a:r>
                      <a:endParaRPr lang="en-GB" sz="1100">
                        <a:effectLst/>
                        <a:latin typeface="Calibri" panose="020F0502020204030204" pitchFamily="34" charset="0"/>
                      </a:endParaRPr>
                    </a:p>
                  </a:txBody>
                  <a:tcPr marL="67755" marR="67755" marT="45170" marB="45170" anchor="ctr">
                    <a:lnL>
                      <a:noFill/>
                    </a:lnL>
                    <a:lnR>
                      <a:noFill/>
                    </a:lnR>
                    <a:lnT>
                      <a:noFill/>
                    </a:lnT>
                    <a:lnB w="12700" cap="flat" cmpd="sng" algn="ctr">
                      <a:solidFill>
                        <a:srgbClr val="7030A0"/>
                      </a:solidFill>
                      <a:prstDash val="solid"/>
                      <a:round/>
                      <a:headEnd type="none" w="med" len="med"/>
                      <a:tailEnd type="none" w="med" len="med"/>
                    </a:lnB>
                    <a:solidFill>
                      <a:srgbClr val="FEE6F9"/>
                    </a:solidFill>
                  </a:tcPr>
                </a:tc>
                <a:tc>
                  <a:txBody>
                    <a:bodyPr/>
                    <a:lstStyle/>
                    <a:p>
                      <a:pPr algn="ctr">
                        <a:spcAft>
                          <a:spcPts val="0"/>
                        </a:spcAft>
                      </a:pPr>
                      <a:r>
                        <a:rPr lang="en-GB" sz="1100">
                          <a:solidFill>
                            <a:srgbClr val="000000"/>
                          </a:solidFill>
                          <a:effectLst/>
                          <a:latin typeface="Calibri Light" panose="020F0302020204030204" pitchFamily="34" charset="0"/>
                        </a:rPr>
                        <a:t>10</a:t>
                      </a:r>
                      <a:r>
                        <a:rPr lang="en-GB" sz="1100">
                          <a:effectLst/>
                          <a:latin typeface="Calibri Light" panose="020F0302020204030204" pitchFamily="34" charset="0"/>
                        </a:rPr>
                        <a:t> </a:t>
                      </a:r>
                      <a:endParaRPr lang="en-GB" sz="1100">
                        <a:effectLst/>
                        <a:latin typeface="Calibri" panose="020F0502020204030204" pitchFamily="34" charset="0"/>
                      </a:endParaRPr>
                    </a:p>
                    <a:p>
                      <a:pPr algn="ctr">
                        <a:spcAft>
                          <a:spcPts val="0"/>
                        </a:spcAft>
                      </a:pPr>
                      <a:r>
                        <a:rPr lang="en-GB" sz="1100">
                          <a:solidFill>
                            <a:srgbClr val="000000"/>
                          </a:solidFill>
                          <a:effectLst/>
                          <a:latin typeface="Calibri Light" panose="020F0302020204030204" pitchFamily="34" charset="0"/>
                        </a:rPr>
                        <a:t>Highest</a:t>
                      </a:r>
                      <a:r>
                        <a:rPr lang="en-GB" sz="1100">
                          <a:effectLst/>
                          <a:latin typeface="Calibri Light" panose="020F0302020204030204" pitchFamily="34" charset="0"/>
                        </a:rPr>
                        <a:t> </a:t>
                      </a:r>
                      <a:endParaRPr lang="en-GB" sz="1100">
                        <a:effectLst/>
                        <a:latin typeface="Calibri" panose="020F0502020204030204" pitchFamily="34" charset="0"/>
                      </a:endParaRPr>
                    </a:p>
                  </a:txBody>
                  <a:tcPr marL="67755" marR="67755" marT="45170" marB="45170" anchor="ctr">
                    <a:lnL>
                      <a:noFill/>
                    </a:lnL>
                    <a:lnR w="12700" cap="flat" cmpd="sng" algn="ctr">
                      <a:solidFill>
                        <a:srgbClr val="7030A0"/>
                      </a:solidFill>
                      <a:prstDash val="solid"/>
                      <a:round/>
                      <a:headEnd type="none" w="med" len="med"/>
                      <a:tailEnd type="none" w="med" len="med"/>
                    </a:lnR>
                    <a:lnT>
                      <a:noFill/>
                    </a:lnT>
                    <a:lnB w="12700" cap="flat" cmpd="sng" algn="ctr">
                      <a:solidFill>
                        <a:srgbClr val="7030A0"/>
                      </a:solidFill>
                      <a:prstDash val="solid"/>
                      <a:round/>
                      <a:headEnd type="none" w="med" len="med"/>
                      <a:tailEnd type="none" w="med" len="med"/>
                    </a:lnB>
                    <a:solidFill>
                      <a:srgbClr val="FEE6F9"/>
                    </a:solidFill>
                  </a:tcPr>
                </a:tc>
                <a:extLst>
                  <a:ext uri="{0D108BD9-81ED-4DB2-BD59-A6C34878D82A}">
                    <a16:rowId xmlns:a16="http://schemas.microsoft.com/office/drawing/2014/main" val="655924161"/>
                  </a:ext>
                </a:extLst>
              </a:tr>
            </a:tbl>
          </a:graphicData>
        </a:graphic>
      </p:graphicFrame>
      <p:sp>
        <p:nvSpPr>
          <p:cNvPr id="8" name="Rectangle 2"/>
          <p:cNvSpPr>
            <a:spLocks noChangeArrowheads="1"/>
          </p:cNvSpPr>
          <p:nvPr/>
        </p:nvSpPr>
        <p:spPr bwMode="auto">
          <a:xfrm>
            <a:off x="1907704" y="1777205"/>
            <a:ext cx="8479903" cy="4770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0" i="0" u="none" strike="noStrike" cap="none" normalizeH="0" baseline="0">
                <a:ln>
                  <a:noFill/>
                </a:ln>
                <a:solidFill>
                  <a:srgbClr val="000000"/>
                </a:solidFill>
                <a:effectLst/>
                <a:latin typeface="Calibri Light" panose="020F0302020204030204" pitchFamily="34" charset="0"/>
                <a:cs typeface="Calibri Light" panose="020F0302020204030204" pitchFamily="34" charset="0"/>
              </a:rPr>
              <a:t>Rate from 1 (lowest confidence) to 10 (highest confidence) </a:t>
            </a:r>
            <a:endParaRPr kumimoji="0" lang="en-US" altLang="en-US" sz="600" b="0" i="0" u="none" strike="noStrike" cap="none" normalizeH="0" baseline="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100" b="0" i="0" u="none" strike="noStrike" cap="none" normalizeH="0" baseline="0">
                <a:ln>
                  <a:noFill/>
                </a:ln>
                <a:solidFill>
                  <a:srgbClr val="000000"/>
                </a:solidFill>
                <a:effectLst/>
                <a:latin typeface="Calibri" panose="020F0502020204030204" pitchFamily="34" charset="0"/>
                <a:cs typeface="Calibri" panose="020F0502020204030204" pitchFamily="34" charset="0"/>
              </a:rPr>
              <a:t> </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272736169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2"/>
          <p:cNvSpPr txBox="1">
            <a:spLocks/>
          </p:cNvSpPr>
          <p:nvPr/>
        </p:nvSpPr>
        <p:spPr>
          <a:xfrm>
            <a:off x="323528" y="980728"/>
            <a:ext cx="8568952" cy="5760639"/>
          </a:xfrm>
          <a:prstGeom prst="rect">
            <a:avLst/>
          </a:prstGeom>
        </p:spPr>
        <p:txBody>
          <a:bodyPr vert="horz" lIns="91440" tIns="45720" rIns="91440" bIns="45720" rtlCol="0">
            <a:normAutofit/>
          </a:bodyPr>
          <a:lstStyle>
            <a:lvl1pPr marL="0" indent="0" algn="ctr" defTabSz="914400" rtl="0" eaLnBrk="1" latinLnBrk="0"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marL="361950" marR="0" lvl="0" indent="-361950" algn="l" defTabSz="914400" rtl="0" eaLnBrk="1" fontAlgn="auto" latinLnBrk="0" hangingPunct="1">
              <a:lnSpc>
                <a:spcPct val="80000"/>
              </a:lnSpc>
              <a:spcBef>
                <a:spcPct val="20000"/>
              </a:spcBef>
              <a:spcAft>
                <a:spcPts val="0"/>
              </a:spcAft>
              <a:buClrTx/>
              <a:buSzTx/>
              <a:buFont typeface="Arial" panose="020B0604020202020204" pitchFamily="34" charset="0"/>
              <a:buNone/>
              <a:tabLst>
                <a:tab pos="447675" algn="l"/>
              </a:tabLst>
              <a:defRPr/>
            </a:pPr>
            <a:endParaRPr kumimoji="0" lang="en-GB" altLang="en-US" sz="2000" b="0" i="0" u="none" strike="noStrike" kern="1200" cap="none" spc="0" normalizeH="0" baseline="0" noProof="0">
              <a:ln>
                <a:noFill/>
              </a:ln>
              <a:solidFill>
                <a:srgbClr val="205867"/>
              </a:solidFill>
              <a:effectLst/>
              <a:uLnTx/>
              <a:uFillTx/>
              <a:latin typeface="Calibri"/>
              <a:ea typeface="+mn-ea"/>
              <a:cs typeface="+mn-cs"/>
            </a:endParaRPr>
          </a:p>
        </p:txBody>
      </p:sp>
      <p:sp>
        <p:nvSpPr>
          <p:cNvPr id="8" name="Content Placeholder 2"/>
          <p:cNvSpPr txBox="1">
            <a:spLocks/>
          </p:cNvSpPr>
          <p:nvPr/>
        </p:nvSpPr>
        <p:spPr>
          <a:xfrm>
            <a:off x="215516" y="1196752"/>
            <a:ext cx="8784976" cy="5256584"/>
          </a:xfrm>
          <a:prstGeom prst="rect">
            <a:avLst/>
          </a:prstGeom>
        </p:spPr>
        <p:txBody>
          <a:bodyPr vert="horz" lIns="91440" tIns="45720" rIns="91440" bIns="45720" rtlCol="0">
            <a:noAutofit/>
          </a:bodyPr>
          <a:lstStyle>
            <a:lvl1pPr marL="0" indent="0" algn="ctr" defTabSz="914400" rtl="0" eaLnBrk="1" latinLnBrk="0"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marL="342900" marR="0" lvl="0" indent="-342900" algn="l" defTabSz="914400" rtl="0" eaLnBrk="1" fontAlgn="auto" latinLnBrk="0" hangingPunct="1">
              <a:lnSpc>
                <a:spcPct val="100000"/>
              </a:lnSpc>
              <a:spcBef>
                <a:spcPts val="0"/>
              </a:spcBef>
              <a:spcAft>
                <a:spcPts val="0"/>
              </a:spcAft>
              <a:buClrTx/>
              <a:buSzTx/>
              <a:buFont typeface="Calibri" panose="020F0502020204030204" pitchFamily="34" charset="0"/>
              <a:buChar char="–"/>
              <a:tabLst/>
              <a:defRPr/>
            </a:pPr>
            <a:endParaRPr kumimoji="0" lang="en-GB" sz="2400" b="0" i="0" u="none" strike="noStrike" kern="1200" cap="none" spc="0" normalizeH="0" baseline="0" noProof="0">
              <a:ln>
                <a:noFill/>
              </a:ln>
              <a:solidFill>
                <a:srgbClr val="205867"/>
              </a:solidFill>
              <a:effectLst/>
              <a:uLnTx/>
              <a:uFillTx/>
              <a:latin typeface="Calibri"/>
              <a:ea typeface="+mn-ea"/>
              <a:cs typeface="+mn-cs"/>
            </a:endParaRPr>
          </a:p>
        </p:txBody>
      </p:sp>
      <p:sp>
        <p:nvSpPr>
          <p:cNvPr id="3" name="Rectangle 2"/>
          <p:cNvSpPr/>
          <p:nvPr/>
        </p:nvSpPr>
        <p:spPr>
          <a:xfrm>
            <a:off x="215516" y="1646667"/>
            <a:ext cx="5380341" cy="2431435"/>
          </a:xfrm>
          <a:prstGeom prst="rect">
            <a:avLst/>
          </a:prstGeom>
        </p:spPr>
        <p:txBody>
          <a:bodyPr wrap="square">
            <a:spAutoFit/>
          </a:bodyPr>
          <a:lstStyle/>
          <a:p>
            <a:pPr marL="0" marR="0" lvl="0" indent="0" algn="just" defTabSz="914400" rtl="0" eaLnBrk="1" fontAlgn="base" latinLnBrk="0" hangingPunct="1">
              <a:lnSpc>
                <a:spcPct val="100000"/>
              </a:lnSpc>
              <a:spcBef>
                <a:spcPts val="0"/>
              </a:spcBef>
              <a:spcAft>
                <a:spcPts val="0"/>
              </a:spcAft>
              <a:buClrTx/>
              <a:buSzTx/>
              <a:buFontTx/>
              <a:buNone/>
              <a:tabLst/>
              <a:defRPr/>
            </a:pPr>
            <a:r>
              <a:rPr kumimoji="0" lang="en-GB" sz="3200" b="1" i="0" u="none" strike="noStrike" kern="1200" cap="none" spc="0" normalizeH="0" baseline="0" noProof="0">
                <a:ln>
                  <a:noFill/>
                </a:ln>
                <a:solidFill>
                  <a:srgbClr val="205867">
                    <a:lumMod val="75000"/>
                  </a:srgbClr>
                </a:solidFill>
                <a:effectLst/>
                <a:uLnTx/>
                <a:uFillTx/>
                <a:latin typeface="Calibri"/>
                <a:ea typeface="+mn-ea"/>
                <a:cs typeface="+mn-cs"/>
              </a:rPr>
              <a:t>Authorship note</a:t>
            </a:r>
          </a:p>
          <a:p>
            <a:pPr marL="0" marR="0" lvl="0" indent="0" algn="just" defTabSz="914400" rtl="0" eaLnBrk="1" fontAlgn="base" latinLnBrk="0" hangingPunct="1">
              <a:lnSpc>
                <a:spcPct val="100000"/>
              </a:lnSpc>
              <a:spcBef>
                <a:spcPts val="0"/>
              </a:spcBef>
              <a:spcAft>
                <a:spcPts val="0"/>
              </a:spcAft>
              <a:buClrTx/>
              <a:buSzTx/>
              <a:buFontTx/>
              <a:buNone/>
              <a:tabLst/>
              <a:defRPr/>
            </a:pPr>
            <a:endParaRPr kumimoji="0" lang="en-GB" sz="2000" b="0" i="0" u="none" strike="noStrike" kern="1200" cap="none" spc="0" normalizeH="0" baseline="0" noProof="0">
              <a:ln>
                <a:noFill/>
              </a:ln>
              <a:solidFill>
                <a:srgbClr val="000000"/>
              </a:solidFill>
              <a:effectLst/>
              <a:uLnTx/>
              <a:uFillTx/>
              <a:latin typeface="Calibri"/>
              <a:ea typeface="+mn-ea"/>
              <a:cs typeface="+mn-cs"/>
            </a:endParaRPr>
          </a:p>
          <a:p>
            <a:pPr marL="0" marR="0" lvl="0" indent="0" algn="just" defTabSz="914400" rtl="0" eaLnBrk="1" fontAlgn="base" latinLnBrk="0" hangingPunct="1">
              <a:lnSpc>
                <a:spcPct val="100000"/>
              </a:lnSpc>
              <a:spcBef>
                <a:spcPts val="0"/>
              </a:spcBef>
              <a:spcAft>
                <a:spcPts val="0"/>
              </a:spcAft>
              <a:buClrTx/>
              <a:buSzTx/>
              <a:buFontTx/>
              <a:buNone/>
              <a:tabLst/>
              <a:defRPr/>
            </a:pPr>
            <a:r>
              <a:rPr kumimoji="0" lang="en-GB" sz="2000" b="0" i="0" u="none" strike="noStrike" kern="1200" cap="none" spc="0" normalizeH="0" baseline="0" noProof="0">
                <a:ln>
                  <a:noFill/>
                </a:ln>
                <a:solidFill>
                  <a:srgbClr val="205867">
                    <a:lumMod val="75000"/>
                  </a:srgbClr>
                </a:solidFill>
                <a:effectLst/>
                <a:uLnTx/>
                <a:uFillTx/>
                <a:latin typeface="Calibri"/>
                <a:ea typeface="+mn-ea"/>
                <a:cs typeface="+mn-cs"/>
              </a:rPr>
              <a:t>The development and writing of this training was led by the University of Glasgow’s School of Health and Wellbeing (Professor Rory O’Connor, Dr Jack Melson, Dr Karen Wetherall, Krystyna Loney</a:t>
            </a:r>
            <a:r>
              <a:rPr kumimoji="0" lang="en-GB" sz="2000" b="0" i="0" u="none" strike="noStrike" kern="1200" cap="none" spc="0" normalizeH="0" baseline="0" noProof="0">
                <a:ln>
                  <a:noFill/>
                </a:ln>
                <a:solidFill>
                  <a:srgbClr val="205867"/>
                </a:solidFill>
                <a:effectLst/>
                <a:uLnTx/>
                <a:uFillTx/>
                <a:latin typeface="Calibri"/>
                <a:ea typeface="+mn-ea"/>
                <a:cs typeface="+mn-cs"/>
              </a:rPr>
              <a:t>)</a:t>
            </a:r>
            <a:endParaRPr kumimoji="0" lang="en-GB" sz="2000" b="0" i="0" u="none" strike="noStrike" kern="1200" cap="none" spc="0" normalizeH="0" baseline="0" noProof="0">
              <a:ln>
                <a:noFill/>
              </a:ln>
              <a:solidFill>
                <a:srgbClr val="205867">
                  <a:lumMod val="75000"/>
                </a:srgbClr>
              </a:solidFill>
              <a:effectLst/>
              <a:uLnTx/>
              <a:uFillTx/>
              <a:latin typeface="Calibri"/>
              <a:ea typeface="+mn-ea"/>
              <a:cs typeface="+mn-cs"/>
            </a:endParaRPr>
          </a:p>
        </p:txBody>
      </p:sp>
      <p:sp>
        <p:nvSpPr>
          <p:cNvPr id="2" name="TextBox 1"/>
          <p:cNvSpPr txBox="1"/>
          <p:nvPr/>
        </p:nvSpPr>
        <p:spPr>
          <a:xfrm>
            <a:off x="143508" y="4528018"/>
            <a:ext cx="8280920" cy="1323439"/>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GB" sz="2000" b="0" i="0" u="none" strike="noStrike" kern="1200" cap="none" spc="0" normalizeH="0" baseline="0" noProof="0">
                <a:ln>
                  <a:noFill/>
                </a:ln>
                <a:solidFill>
                  <a:srgbClr val="205867">
                    <a:lumMod val="75000"/>
                  </a:srgbClr>
                </a:solidFill>
                <a:effectLst/>
                <a:uLnTx/>
                <a:uFillTx/>
                <a:latin typeface="Calibri"/>
                <a:ea typeface="+mn-ea"/>
                <a:cs typeface="+mn-cs"/>
              </a:rPr>
              <a:t>The authors would like to thank the Scottish Government, DBI Central Team, Partnership Sites, Lead Agencies, DBI Programme Board and importantly the frontline staff and people with a lived experience of distress who have given their time, knowledge and experiences in support of the DBI programme.</a:t>
            </a:r>
          </a:p>
        </p:txBody>
      </p:sp>
      <p:pic>
        <p:nvPicPr>
          <p:cNvPr id="4" name="Picture 3" descr="Image preview">
            <a:extLst>
              <a:ext uri="{FF2B5EF4-FFF2-40B4-BE49-F238E27FC236}">
                <a16:creationId xmlns:a16="http://schemas.microsoft.com/office/drawing/2014/main" id="{9EEF3668-D011-504F-A349-A7858EFFDDD9}"/>
              </a:ext>
            </a:extLst>
          </p:cNvPr>
          <p:cNvPicPr>
            <a:picLocks noChangeAspect="1"/>
          </p:cNvPicPr>
          <p:nvPr/>
        </p:nvPicPr>
        <p:blipFill>
          <a:blip r:embed="rId3"/>
          <a:stretch>
            <a:fillRect/>
          </a:stretch>
        </p:blipFill>
        <p:spPr>
          <a:xfrm>
            <a:off x="5892677" y="1890835"/>
            <a:ext cx="2809875" cy="1943100"/>
          </a:xfrm>
          <a:prstGeom prst="rect">
            <a:avLst/>
          </a:prstGeom>
        </p:spPr>
      </p:pic>
    </p:spTree>
    <p:extLst>
      <p:ext uri="{BB962C8B-B14F-4D97-AF65-F5344CB8AC3E}">
        <p14:creationId xmlns:p14="http://schemas.microsoft.com/office/powerpoint/2010/main" val="46060259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8B048C0-268B-4285-930D-75FA1F040630}"/>
              </a:ext>
            </a:extLst>
          </p:cNvPr>
          <p:cNvSpPr>
            <a:spLocks noGrp="1"/>
          </p:cNvSpPr>
          <p:nvPr>
            <p:ph idx="4294967295"/>
          </p:nvPr>
        </p:nvSpPr>
        <p:spPr>
          <a:xfrm>
            <a:off x="534193" y="1484784"/>
            <a:ext cx="8075613" cy="4679950"/>
          </a:xfrm>
        </p:spPr>
        <p:txBody>
          <a:bodyPr>
            <a:noAutofit/>
          </a:bodyPr>
          <a:lstStyle/>
          <a:p>
            <a:pPr marL="0" indent="0">
              <a:buNone/>
            </a:pPr>
            <a:r>
              <a:rPr lang="en-GB" sz="2400" b="1">
                <a:solidFill>
                  <a:srgbClr val="276770"/>
                </a:solidFill>
                <a:latin typeface="Calibri" panose="020F0502020204030204" pitchFamily="34" charset="0"/>
                <a:cs typeface="Calibri" panose="020F0502020204030204" pitchFamily="34" charset="0"/>
              </a:rPr>
              <a:t>Scenario 1</a:t>
            </a:r>
          </a:p>
          <a:p>
            <a:pPr marL="0" indent="0">
              <a:buNone/>
            </a:pPr>
            <a:endParaRPr lang="en-GB" sz="2000" b="1">
              <a:solidFill>
                <a:srgbClr val="276770"/>
              </a:solidFill>
              <a:latin typeface="Calibri" panose="020F0502020204030204" pitchFamily="34" charset="0"/>
              <a:cs typeface="Calibri" panose="020F0502020204030204" pitchFamily="34" charset="0"/>
            </a:endParaRPr>
          </a:p>
          <a:p>
            <a:pPr marL="0" indent="0">
              <a:buNone/>
            </a:pPr>
            <a:r>
              <a:rPr lang="en-GB" sz="2200">
                <a:solidFill>
                  <a:srgbClr val="276770"/>
                </a:solidFill>
                <a:latin typeface="Calibri" panose="020F0502020204030204" pitchFamily="34" charset="0"/>
                <a:cs typeface="Calibri" panose="020F0502020204030204" pitchFamily="34" charset="0"/>
              </a:rPr>
              <a:t>Sandra (45 Female) calls the emergency services in a state of distress.</a:t>
            </a:r>
          </a:p>
          <a:p>
            <a:pPr marL="0" indent="0">
              <a:buNone/>
            </a:pPr>
            <a:r>
              <a:rPr lang="en-GB" sz="2200">
                <a:solidFill>
                  <a:srgbClr val="276770"/>
                </a:solidFill>
                <a:latin typeface="Calibri" panose="020F0502020204030204" pitchFamily="34" charset="0"/>
                <a:cs typeface="Calibri" panose="020F0502020204030204" pitchFamily="34" charset="0"/>
              </a:rPr>
              <a:t>She is upset at the breakdown of a relationship and states she is really struggling. </a:t>
            </a:r>
          </a:p>
          <a:p>
            <a:pPr marL="0" indent="0">
              <a:buNone/>
            </a:pPr>
            <a:endParaRPr lang="en-GB" sz="2000">
              <a:solidFill>
                <a:srgbClr val="276770"/>
              </a:solidFill>
              <a:latin typeface="Calibri" panose="020F0502020204030204" pitchFamily="34" charset="0"/>
              <a:cs typeface="Calibri" panose="020F0502020204030204" pitchFamily="34" charset="0"/>
            </a:endParaRPr>
          </a:p>
          <a:p>
            <a:pPr marL="0" indent="0">
              <a:buNone/>
            </a:pPr>
            <a:r>
              <a:rPr lang="en-GB" sz="2200">
                <a:solidFill>
                  <a:srgbClr val="276770"/>
                </a:solidFill>
                <a:latin typeface="Calibri" panose="020F0502020204030204" pitchFamily="34" charset="0"/>
                <a:cs typeface="Calibri" panose="020F0502020204030204" pitchFamily="34" charset="0"/>
              </a:rPr>
              <a:t>As Sandra is assessed over the phone, she calms down. She discusses the factors leading to her distress, including previous mental health issues, financial problems and her relationship breakdown.  During the call, she says that her friend is staying the night.</a:t>
            </a:r>
          </a:p>
          <a:p>
            <a:pPr marL="0" indent="0">
              <a:buNone/>
            </a:pPr>
            <a:endParaRPr lang="en-GB" sz="2200">
              <a:solidFill>
                <a:srgbClr val="276770"/>
              </a:solidFill>
              <a:latin typeface="Calibri" panose="020F0502020204030204" pitchFamily="34" charset="0"/>
              <a:cs typeface="Calibri" panose="020F0502020204030204" pitchFamily="34" charset="0"/>
            </a:endParaRPr>
          </a:p>
          <a:p>
            <a:pPr marL="0" indent="0">
              <a:buNone/>
            </a:pPr>
            <a:r>
              <a:rPr lang="en-GB" sz="2200">
                <a:solidFill>
                  <a:srgbClr val="276770"/>
                </a:solidFill>
                <a:latin typeface="Calibri" panose="020F0502020204030204" pitchFamily="34" charset="0"/>
                <a:cs typeface="Calibri" panose="020F0502020204030204" pitchFamily="34" charset="0"/>
              </a:rPr>
              <a:t>Do you think this is suitable for a referral to DBI Level 2?</a:t>
            </a:r>
          </a:p>
          <a:p>
            <a:pPr marL="0" indent="0">
              <a:buNone/>
            </a:pPr>
            <a:endParaRPr lang="en-GB" sz="2200">
              <a:solidFill>
                <a:srgbClr val="276770"/>
              </a:solidFill>
              <a:latin typeface="Calibri" panose="020F0502020204030204" pitchFamily="34" charset="0"/>
              <a:cs typeface="Calibri" panose="020F0502020204030204" pitchFamily="34" charset="0"/>
            </a:endParaRPr>
          </a:p>
          <a:p>
            <a:pPr marL="0" indent="0">
              <a:buNone/>
            </a:pPr>
            <a:endParaRPr lang="en-GB" sz="2200"/>
          </a:p>
        </p:txBody>
      </p:sp>
      <p:sp>
        <p:nvSpPr>
          <p:cNvPr id="2" name="TextBox 1">
            <a:extLst>
              <a:ext uri="{FF2B5EF4-FFF2-40B4-BE49-F238E27FC236}">
                <a16:creationId xmlns:a16="http://schemas.microsoft.com/office/drawing/2014/main" id="{AEAF9162-7632-253D-1D5A-0EB135C5E69A}"/>
              </a:ext>
            </a:extLst>
          </p:cNvPr>
          <p:cNvSpPr txBox="1"/>
          <p:nvPr/>
        </p:nvSpPr>
        <p:spPr>
          <a:xfrm>
            <a:off x="3203848" y="1115452"/>
            <a:ext cx="6120680" cy="369332"/>
          </a:xfrm>
          <a:prstGeom prst="rect">
            <a:avLst/>
          </a:prstGeom>
          <a:noFill/>
        </p:spPr>
        <p:txBody>
          <a:bodyPr wrap="square" rtlCol="0">
            <a:spAutoFit/>
          </a:bodyPr>
          <a:lstStyle/>
          <a:p>
            <a:r>
              <a:rPr lang="en-GB" b="1">
                <a:solidFill>
                  <a:srgbClr val="FF0000"/>
                </a:solidFill>
              </a:rPr>
              <a:t>Alternative scenarios for Scottish Ambulance Service </a:t>
            </a:r>
          </a:p>
        </p:txBody>
      </p:sp>
    </p:spTree>
    <p:extLst>
      <p:ext uri="{BB962C8B-B14F-4D97-AF65-F5344CB8AC3E}">
        <p14:creationId xmlns:p14="http://schemas.microsoft.com/office/powerpoint/2010/main" val="161466274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467544" y="1844824"/>
            <a:ext cx="8435975" cy="4381500"/>
          </a:xfrm>
        </p:spPr>
        <p:txBody>
          <a:bodyPr>
            <a:noAutofit/>
          </a:bodyPr>
          <a:lstStyle/>
          <a:p>
            <a:pPr marL="0" indent="0">
              <a:buNone/>
            </a:pPr>
            <a:r>
              <a:rPr lang="en-GB" sz="2400" b="1">
                <a:solidFill>
                  <a:srgbClr val="276770"/>
                </a:solidFill>
                <a:latin typeface="Calibri" panose="020F0502020204030204" pitchFamily="34" charset="0"/>
                <a:cs typeface="Calibri" panose="020F0502020204030204" pitchFamily="34" charset="0"/>
              </a:rPr>
              <a:t>Scenario 2</a:t>
            </a:r>
          </a:p>
          <a:p>
            <a:pPr marL="0" indent="0">
              <a:buNone/>
            </a:pPr>
            <a:endParaRPr lang="en-GB" sz="1600" b="1">
              <a:solidFill>
                <a:srgbClr val="276770"/>
              </a:solidFill>
              <a:latin typeface="Calibri" panose="020F0502020204030204" pitchFamily="34" charset="0"/>
              <a:cs typeface="Calibri" panose="020F0502020204030204" pitchFamily="34" charset="0"/>
            </a:endParaRPr>
          </a:p>
          <a:p>
            <a:pPr marL="0" indent="0">
              <a:buNone/>
            </a:pPr>
            <a:r>
              <a:rPr lang="en-GB" sz="2200">
                <a:solidFill>
                  <a:srgbClr val="276770"/>
                </a:solidFill>
                <a:latin typeface="Calibri" panose="020F0502020204030204" pitchFamily="34" charset="0"/>
                <a:cs typeface="Calibri" panose="020F0502020204030204" pitchFamily="34" charset="0"/>
              </a:rPr>
              <a:t>Derek (60 Male) calls the emergency services intoxicated and in obvious distress, stating that he feels really overwhelmed and does not want to wake up. </a:t>
            </a:r>
          </a:p>
          <a:p>
            <a:pPr marL="0" indent="0">
              <a:buNone/>
            </a:pPr>
            <a:endParaRPr lang="en-GB" sz="2000">
              <a:solidFill>
                <a:srgbClr val="276770"/>
              </a:solidFill>
              <a:latin typeface="Calibri" panose="020F0502020204030204" pitchFamily="34" charset="0"/>
              <a:cs typeface="Calibri" panose="020F0502020204030204" pitchFamily="34" charset="0"/>
            </a:endParaRPr>
          </a:p>
          <a:p>
            <a:pPr marL="0" indent="0">
              <a:buNone/>
            </a:pPr>
            <a:r>
              <a:rPr lang="en-GB" sz="2200">
                <a:solidFill>
                  <a:srgbClr val="276770"/>
                </a:solidFill>
                <a:latin typeface="Calibri" panose="020F0502020204030204" pitchFamily="34" charset="0"/>
                <a:cs typeface="Calibri" panose="020F0502020204030204" pitchFamily="34" charset="0"/>
              </a:rPr>
              <a:t>Derek is assessed over the phone, and it becomes clear that he has a history of mental health issues, including a previous suicide attempt, and has recently lost his job. He lives alone with no family or friends nearby. </a:t>
            </a:r>
          </a:p>
          <a:p>
            <a:pPr marL="0" indent="0">
              <a:buNone/>
            </a:pPr>
            <a:endParaRPr lang="en-GB" sz="2200">
              <a:solidFill>
                <a:srgbClr val="276770"/>
              </a:solidFill>
              <a:latin typeface="Calibri" panose="020F0502020204030204" pitchFamily="34" charset="0"/>
              <a:cs typeface="Calibri" panose="020F0502020204030204" pitchFamily="34" charset="0"/>
            </a:endParaRPr>
          </a:p>
          <a:p>
            <a:pPr marL="0" indent="0">
              <a:buNone/>
            </a:pPr>
            <a:r>
              <a:rPr lang="en-GB" sz="2200">
                <a:solidFill>
                  <a:srgbClr val="276770"/>
                </a:solidFill>
                <a:latin typeface="Calibri" panose="020F0502020204030204" pitchFamily="34" charset="0"/>
                <a:cs typeface="Calibri" panose="020F0502020204030204" pitchFamily="34" charset="0"/>
              </a:rPr>
              <a:t>Do you think this is suitable for a referral to DBI Level 2?</a:t>
            </a:r>
          </a:p>
        </p:txBody>
      </p:sp>
      <p:sp>
        <p:nvSpPr>
          <p:cNvPr id="4" name="TextBox 3">
            <a:extLst>
              <a:ext uri="{FF2B5EF4-FFF2-40B4-BE49-F238E27FC236}">
                <a16:creationId xmlns:a16="http://schemas.microsoft.com/office/drawing/2014/main" id="{21797220-CF11-663D-BFB7-CEA9A26BCC7D}"/>
              </a:ext>
            </a:extLst>
          </p:cNvPr>
          <p:cNvSpPr txBox="1"/>
          <p:nvPr/>
        </p:nvSpPr>
        <p:spPr>
          <a:xfrm>
            <a:off x="3203848" y="1196752"/>
            <a:ext cx="6120680" cy="369332"/>
          </a:xfrm>
          <a:prstGeom prst="rect">
            <a:avLst/>
          </a:prstGeom>
          <a:noFill/>
        </p:spPr>
        <p:txBody>
          <a:bodyPr wrap="square" rtlCol="0">
            <a:spAutoFit/>
          </a:bodyPr>
          <a:lstStyle/>
          <a:p>
            <a:r>
              <a:rPr lang="en-GB" b="1">
                <a:solidFill>
                  <a:srgbClr val="FF0000"/>
                </a:solidFill>
              </a:rPr>
              <a:t>Alternative scenarios for Scottish Ambulance Service </a:t>
            </a:r>
          </a:p>
        </p:txBody>
      </p:sp>
    </p:spTree>
    <p:extLst>
      <p:ext uri="{BB962C8B-B14F-4D97-AF65-F5344CB8AC3E}">
        <p14:creationId xmlns:p14="http://schemas.microsoft.com/office/powerpoint/2010/main" val="4110200618"/>
      </p:ext>
    </p:extLst>
  </p:cSld>
  <p:clrMapOvr>
    <a:masterClrMapping/>
  </p:clrMapOvr>
</p:sld>
</file>

<file path=ppt/theme/theme1.xml><?xml version="1.0" encoding="utf-8"?>
<a:theme xmlns:a="http://schemas.openxmlformats.org/drawingml/2006/main" name="1_Office Theme">
  <a:themeElements>
    <a:clrScheme name="Custom 1">
      <a:dk1>
        <a:srgbClr val="205867"/>
      </a:dk1>
      <a:lt1>
        <a:sysClr val="window" lastClr="FFFFFF"/>
      </a:lt1>
      <a:dk2>
        <a:srgbClr val="1F497D"/>
      </a:dk2>
      <a:lt2>
        <a:srgbClr val="EEECE1"/>
      </a:lt2>
      <a:accent1>
        <a:srgbClr val="4F81BD"/>
      </a:accent1>
      <a:accent2>
        <a:srgbClr val="C0504D"/>
      </a:accent2>
      <a:accent3>
        <a:srgbClr val="9BBB59"/>
      </a:accent3>
      <a:accent4>
        <a:srgbClr val="8064A2"/>
      </a:accent4>
      <a:accent5>
        <a:srgbClr val="205867"/>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Them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Them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Custom Design">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_activity xmlns="a7fff695-1875-44ed-a8f0-bcf83b5fd119"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2BEF60FF8C36FF48A257FDFAE1DF6522" ma:contentTypeVersion="18" ma:contentTypeDescription="Create a new document." ma:contentTypeScope="" ma:versionID="3da6e847a1d01d9f2679b84ee23f8e44">
  <xsd:schema xmlns:xsd="http://www.w3.org/2001/XMLSchema" xmlns:xs="http://www.w3.org/2001/XMLSchema" xmlns:p="http://schemas.microsoft.com/office/2006/metadata/properties" xmlns:ns3="a7fff695-1875-44ed-a8f0-bcf83b5fd119" xmlns:ns4="9e695bfc-3112-468f-a579-aae07c6a1c2e" targetNamespace="http://schemas.microsoft.com/office/2006/metadata/properties" ma:root="true" ma:fieldsID="faa38be0e1fd96b225f682cce52a8f1d" ns3:_="" ns4:_="">
    <xsd:import namespace="a7fff695-1875-44ed-a8f0-bcf83b5fd119"/>
    <xsd:import namespace="9e695bfc-3112-468f-a579-aae07c6a1c2e"/>
    <xsd:element name="properties">
      <xsd:complexType>
        <xsd:sequence>
          <xsd:element name="documentManagement">
            <xsd:complexType>
              <xsd:all>
                <xsd:element ref="ns3:MediaServiceMetadata" minOccurs="0"/>
                <xsd:element ref="ns3:MediaServiceFastMetadata" minOccurs="0"/>
                <xsd:element ref="ns3:MediaServiceAutoKeyPoints" minOccurs="0"/>
                <xsd:element ref="ns3:MediaServiceKeyPoints" minOccurs="0"/>
                <xsd:element ref="ns3:MediaServiceAutoTags" minOccurs="0"/>
                <xsd:element ref="ns3:MediaServiceGenerationTime" minOccurs="0"/>
                <xsd:element ref="ns3:MediaServiceEventHashCode" minOccurs="0"/>
                <xsd:element ref="ns3:MediaServiceDateTaken" minOccurs="0"/>
                <xsd:element ref="ns3:MediaLengthInSeconds" minOccurs="0"/>
                <xsd:element ref="ns4:SharedWithUsers" minOccurs="0"/>
                <xsd:element ref="ns4:SharedWithDetails" minOccurs="0"/>
                <xsd:element ref="ns4:SharingHintHash" minOccurs="0"/>
                <xsd:element ref="ns3:_activity" minOccurs="0"/>
                <xsd:element ref="ns3:MediaServiceOCR" minOccurs="0"/>
                <xsd:element ref="ns3:MediaServiceObjectDetectorVersions" minOccurs="0"/>
                <xsd:element ref="ns3:MediaServiceLocation" minOccurs="0"/>
                <xsd:element ref="ns3:MediaServiceSystemTags" minOccurs="0"/>
                <xsd:element ref="ns3: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7fff695-1875-44ed-a8f0-bcf83b5fd11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AutoTags" ma:index="12" nillable="true" ma:displayName="Tags" ma:internalName="MediaServiceAutoTags"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ServiceDateTaken" ma:index="15" nillable="true" ma:displayName="MediaServiceDateTaken" ma:hidden="true" ma:indexed="true" ma:internalName="MediaServiceDateTaken" ma:readOnly="true">
      <xsd:simpleType>
        <xsd:restriction base="dms:Text"/>
      </xsd:simpleType>
    </xsd:element>
    <xsd:element name="MediaLengthInSeconds" ma:index="16" nillable="true" ma:displayName="MediaLengthInSeconds" ma:hidden="true" ma:internalName="MediaLengthInSeconds" ma:readOnly="true">
      <xsd:simpleType>
        <xsd:restriction base="dms:Unknown"/>
      </xsd:simpleType>
    </xsd:element>
    <xsd:element name="_activity" ma:index="20" nillable="true" ma:displayName="_activity" ma:hidden="true" ma:internalName="_activity">
      <xsd:simpleType>
        <xsd:restriction base="dms:Note"/>
      </xsd:simpleType>
    </xsd:element>
    <xsd:element name="MediaServiceOCR" ma:index="21" nillable="true" ma:displayName="Extracted Text" ma:internalName="MediaServiceOCR" ma:readOnly="true">
      <xsd:simpleType>
        <xsd:restriction base="dms:Note">
          <xsd:maxLength value="255"/>
        </xsd:restriction>
      </xsd:simpleType>
    </xsd:element>
    <xsd:element name="MediaServiceObjectDetectorVersions" ma:index="22" nillable="true" ma:displayName="MediaServiceObjectDetectorVersions" ma:hidden="true" ma:indexed="true" ma:internalName="MediaServiceObjectDetectorVersions" ma:readOnly="true">
      <xsd:simpleType>
        <xsd:restriction base="dms:Text"/>
      </xsd:simpleType>
    </xsd:element>
    <xsd:element name="MediaServiceLocation" ma:index="23" nillable="true" ma:displayName="Location" ma:indexed="true" ma:internalName="MediaServiceLocation" ma:readOnly="true">
      <xsd:simpleType>
        <xsd:restriction base="dms:Text"/>
      </xsd:simpleType>
    </xsd:element>
    <xsd:element name="MediaServiceSystemTags" ma:index="24" nillable="true" ma:displayName="MediaServiceSystemTags" ma:hidden="true" ma:internalName="MediaServiceSystemTags" ma:readOnly="true">
      <xsd:simpleType>
        <xsd:restriction base="dms:Note"/>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9e695bfc-3112-468f-a579-aae07c6a1c2e" elementFormDefault="qualified">
    <xsd:import namespace="http://schemas.microsoft.com/office/2006/documentManagement/types"/>
    <xsd:import namespace="http://schemas.microsoft.com/office/infopath/2007/PartnerControls"/>
    <xsd:element name="SharedWithUsers" ma:index="17"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8" nillable="true" ma:displayName="Shared With Details" ma:internalName="SharedWithDetails" ma:readOnly="true">
      <xsd:simpleType>
        <xsd:restriction base="dms:Note">
          <xsd:maxLength value="255"/>
        </xsd:restriction>
      </xsd:simpleType>
    </xsd:element>
    <xsd:element name="SharingHintHash" ma:index="19"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D03880A8-D5BA-4747-908E-358E214CF95F}">
  <ds:schemaRefs>
    <ds:schemaRef ds:uri="http://schemas.microsoft.com/sharepoint/v3/contenttype/forms"/>
  </ds:schemaRefs>
</ds:datastoreItem>
</file>

<file path=customXml/itemProps2.xml><?xml version="1.0" encoding="utf-8"?>
<ds:datastoreItem xmlns:ds="http://schemas.openxmlformats.org/officeDocument/2006/customXml" ds:itemID="{C8D3C9FE-B7BE-4712-9F79-0D6DFE6C03F0}">
  <ds:schemaRefs>
    <ds:schemaRef ds:uri="9e695bfc-3112-468f-a579-aae07c6a1c2e"/>
    <ds:schemaRef ds:uri="a7fff695-1875-44ed-a8f0-bcf83b5fd119"/>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3.xml><?xml version="1.0" encoding="utf-8"?>
<ds:datastoreItem xmlns:ds="http://schemas.openxmlformats.org/officeDocument/2006/customXml" ds:itemID="{426852F0-EA58-47E9-9B96-79ED04718604}">
  <ds:schemaRefs>
    <ds:schemaRef ds:uri="9e695bfc-3112-468f-a579-aae07c6a1c2e"/>
    <ds:schemaRef ds:uri="a7fff695-1875-44ed-a8f0-bcf83b5fd119"/>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emplate/>
  <TotalTime>0</TotalTime>
  <Words>6712</Words>
  <Application>Microsoft Office PowerPoint</Application>
  <PresentationFormat>On-screen Show (4:3)</PresentationFormat>
  <Paragraphs>675</Paragraphs>
  <Slides>25</Slides>
  <Notes>25</Notes>
  <HiddenSlides>0</HiddenSlides>
  <MMClips>0</MMClips>
  <ScaleCrop>false</ScaleCrop>
  <HeadingPairs>
    <vt:vector size="6" baseType="variant">
      <vt:variant>
        <vt:lpstr>Fonts Used</vt:lpstr>
      </vt:variant>
      <vt:variant>
        <vt:i4>7</vt:i4>
      </vt:variant>
      <vt:variant>
        <vt:lpstr>Theme</vt:lpstr>
      </vt:variant>
      <vt:variant>
        <vt:i4>3</vt:i4>
      </vt:variant>
      <vt:variant>
        <vt:lpstr>Slide Titles</vt:lpstr>
      </vt:variant>
      <vt:variant>
        <vt:i4>25</vt:i4>
      </vt:variant>
    </vt:vector>
  </HeadingPairs>
  <TitlesOfParts>
    <vt:vector size="35" baseType="lpstr">
      <vt:lpstr>.AppleSystemUIFont</vt:lpstr>
      <vt:lpstr>Aptos</vt:lpstr>
      <vt:lpstr>Aptos Display</vt:lpstr>
      <vt:lpstr>Arial</vt:lpstr>
      <vt:lpstr>Calibri</vt:lpstr>
      <vt:lpstr>Calibri Light</vt:lpstr>
      <vt:lpstr>Symbol</vt:lpstr>
      <vt:lpstr>1_Office Theme</vt:lpstr>
      <vt:lpstr>Office Theme</vt:lpstr>
      <vt:lpstr>Custom Design</vt:lpstr>
      <vt:lpstr>Introduction to Distress Brief Intervention Level 1: Induction</vt:lpstr>
      <vt:lpstr>Overview</vt:lpstr>
      <vt:lpstr>PowerPoint Presentation</vt:lpstr>
      <vt:lpstr>Rationale for Distress Brief Intervention (DBI)</vt:lpstr>
      <vt:lpstr>“an emotional pain for which the person sought, or was referred for, help and which does not require (further) emergency service response”  </vt:lpstr>
      <vt:lpstr>Who is involved?</vt:lpstr>
      <vt:lpstr>Engagement, consultation &amp; learning</vt:lpstr>
      <vt:lpstr>PowerPoint Presentation</vt:lpstr>
      <vt:lpstr>PowerPoint Presentation</vt:lpstr>
      <vt:lpstr>DBI Level 1 induction booklet</vt:lpstr>
      <vt:lpstr>Activity 1: Reflecting on distress</vt:lpstr>
      <vt:lpstr>Activity 2: Attitude and distress</vt:lpstr>
      <vt:lpstr>PowerPoint Presentation</vt:lpstr>
      <vt:lpstr>DBI Level 1 induction booklet</vt:lpstr>
      <vt:lpstr>Activity 3: Responding with compassion</vt:lpstr>
      <vt:lpstr>DBI Level 1 induction booklet</vt:lpstr>
      <vt:lpstr>The referral form: providing accurate and informative content is crucial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University of Glasgow</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kw109v</dc:creator>
  <cp:lastModifiedBy>Krystyna Loney</cp:lastModifiedBy>
  <cp:revision>1</cp:revision>
  <cp:lastPrinted>2018-01-09T12:55:31Z</cp:lastPrinted>
  <dcterms:created xsi:type="dcterms:W3CDTF">2017-06-08T09:09:25Z</dcterms:created>
  <dcterms:modified xsi:type="dcterms:W3CDTF">2024-09-25T07:49:30Z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0x0101002BEF60FF8C36FF48A257FDFAE1DF6522</vt:lpwstr>
  </property>
</Properties>
</file>